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74" r:id="rId10"/>
    <p:sldId id="263" r:id="rId11"/>
    <p:sldId id="264" r:id="rId12"/>
    <p:sldId id="265" r:id="rId13"/>
    <p:sldId id="273" r:id="rId14"/>
    <p:sldId id="266" r:id="rId15"/>
    <p:sldId id="267" r:id="rId16"/>
    <p:sldId id="268" r:id="rId17"/>
    <p:sldId id="269" r:id="rId18"/>
    <p:sldId id="270" r:id="rId19"/>
    <p:sldId id="271"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94032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00436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2093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97553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51690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19616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19351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284162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03304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215687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3089E-EB3D-44EB-A4C6-1D5B3C0803AA}" type="datetimeFigureOut">
              <a:rPr lang="en-GB" smtClean="0"/>
              <a:pPr/>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307628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3089E-EB3D-44EB-A4C6-1D5B3C0803AA}" type="datetimeFigureOut">
              <a:rPr lang="en-GB" smtClean="0"/>
              <a:pPr/>
              <a:t>21/05/2012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C154A-20AA-4307-ABE9-BBB43A52A91B}" type="slidenum">
              <a:rPr lang="en-GB" smtClean="0"/>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3615886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 Intro to WP Policy in the UK</a:t>
            </a:r>
            <a:endParaRPr lang="en-GB" dirty="0"/>
          </a:p>
        </p:txBody>
      </p:sp>
      <p:sp>
        <p:nvSpPr>
          <p:cNvPr id="3" name="Subtitle 2"/>
          <p:cNvSpPr>
            <a:spLocks noGrp="1"/>
          </p:cNvSpPr>
          <p:nvPr>
            <p:ph type="subTitle" idx="1"/>
          </p:nvPr>
        </p:nvSpPr>
        <p:spPr/>
        <p:txBody>
          <a:bodyPr/>
          <a:lstStyle/>
          <a:p>
            <a:r>
              <a:rPr lang="en-US" dirty="0" smtClean="0"/>
              <a:t>WP Workshop, London May 2012</a:t>
            </a:r>
          </a:p>
          <a:p>
            <a:r>
              <a:rPr lang="en-US" dirty="0" smtClean="0"/>
              <a:t>Tempus: Equal Access for All</a:t>
            </a:r>
          </a:p>
          <a:p>
            <a:r>
              <a:rPr lang="en-US" dirty="0" smtClean="0"/>
              <a:t>Day Two, Prof Penny Jane Burke</a:t>
            </a:r>
          </a:p>
          <a:p>
            <a:endParaRPr lang="en-GB" dirty="0"/>
          </a:p>
        </p:txBody>
      </p:sp>
      <p:pic>
        <p:nvPicPr>
          <p:cNvPr id="4" name="Picture 1" descr="http://www.roehampton.ac.uk/about/corporateidentity/getfile.asp?getfile=LogoA-Colour-screenres.jpg"/>
          <p:cNvPicPr>
            <a:picLocks noChangeAspect="1" noChangeArrowheads="1"/>
          </p:cNvPicPr>
          <p:nvPr/>
        </p:nvPicPr>
        <p:blipFill>
          <a:blip r:embed="rId2"/>
          <a:srcRect/>
          <a:stretch>
            <a:fillRect/>
          </a:stretch>
        </p:blipFill>
        <p:spPr bwMode="auto">
          <a:xfrm>
            <a:off x="6299200" y="0"/>
            <a:ext cx="2844800" cy="1701800"/>
          </a:xfrm>
          <a:prstGeom prst="rect">
            <a:avLst/>
          </a:prstGeom>
          <a:noFill/>
          <a:ln w="9525">
            <a:noFill/>
            <a:miter lim="800000"/>
            <a:headEnd/>
            <a:tailEnd/>
          </a:ln>
        </p:spPr>
      </p:pic>
    </p:spTree>
    <p:extLst>
      <p:ext uri="{BB962C8B-B14F-4D97-AF65-F5344CB8AC3E}">
        <p14:creationId xmlns="" xmlns:p14="http://schemas.microsoft.com/office/powerpoint/2010/main" xmlns:mv="urn:schemas-microsoft-com:mac:vml" xmlns:mc="http://schemas.openxmlformats.org/markup-compatibility/2006" val="49616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Higher Education Act 2004</a:t>
            </a:r>
            <a:endParaRPr lang="en-GB" dirty="0"/>
          </a:p>
        </p:txBody>
      </p:sp>
      <p:sp>
        <p:nvSpPr>
          <p:cNvPr id="3" name="Content Placeholder 2"/>
          <p:cNvSpPr>
            <a:spLocks noGrp="1"/>
          </p:cNvSpPr>
          <p:nvPr>
            <p:ph idx="1"/>
          </p:nvPr>
        </p:nvSpPr>
        <p:spPr/>
        <p:txBody>
          <a:bodyPr>
            <a:normAutofit/>
          </a:bodyPr>
          <a:lstStyle/>
          <a:p>
            <a:r>
              <a:rPr lang="en-GB" dirty="0" smtClean="0"/>
              <a:t>provided </a:t>
            </a:r>
            <a:r>
              <a:rPr lang="en-GB" dirty="0"/>
              <a:t>a framework for the work of </a:t>
            </a:r>
            <a:r>
              <a:rPr lang="en-GB" dirty="0" smtClean="0"/>
              <a:t>new </a:t>
            </a:r>
            <a:r>
              <a:rPr lang="en-GB" b="1" dirty="0">
                <a:solidFill>
                  <a:srgbClr val="FF0000"/>
                </a:solidFill>
              </a:rPr>
              <a:t>Office for Fair Access (</a:t>
            </a:r>
            <a:r>
              <a:rPr lang="en-GB" b="1" dirty="0" smtClean="0">
                <a:solidFill>
                  <a:srgbClr val="FF0000"/>
                </a:solidFill>
              </a:rPr>
              <a:t>OFFA) </a:t>
            </a:r>
            <a:r>
              <a:rPr lang="en-GB" dirty="0" smtClean="0"/>
              <a:t>-- two </a:t>
            </a:r>
            <a:r>
              <a:rPr lang="en-GB" dirty="0"/>
              <a:t>main responsibilities: </a:t>
            </a:r>
            <a:endParaRPr lang="en-GB" dirty="0" smtClean="0"/>
          </a:p>
          <a:p>
            <a:pPr lvl="1"/>
            <a:r>
              <a:rPr lang="en-GB" dirty="0" smtClean="0"/>
              <a:t>1</a:t>
            </a:r>
            <a:r>
              <a:rPr lang="en-GB" dirty="0"/>
              <a:t>) to </a:t>
            </a:r>
            <a:r>
              <a:rPr lang="en-GB" dirty="0" smtClean="0"/>
              <a:t>ensure that introduction </a:t>
            </a:r>
            <a:r>
              <a:rPr lang="en-GB" dirty="0"/>
              <a:t>of higher tuition fees in 2006-07 </a:t>
            </a:r>
            <a:r>
              <a:rPr lang="en-GB" dirty="0">
                <a:solidFill>
                  <a:srgbClr val="FF0000"/>
                </a:solidFill>
              </a:rPr>
              <a:t>did not deter </a:t>
            </a:r>
            <a:r>
              <a:rPr lang="en-GB" dirty="0"/>
              <a:t>people from entering higher education for financial reasons </a:t>
            </a:r>
            <a:endParaRPr lang="en-GB" dirty="0" smtClean="0"/>
          </a:p>
          <a:p>
            <a:pPr lvl="1"/>
            <a:r>
              <a:rPr lang="en-GB" dirty="0" smtClean="0"/>
              <a:t>2</a:t>
            </a:r>
            <a:r>
              <a:rPr lang="en-GB" dirty="0"/>
              <a:t>) to ensure that </a:t>
            </a:r>
            <a:r>
              <a:rPr lang="en-GB" dirty="0" smtClean="0">
                <a:solidFill>
                  <a:srgbClr val="FF0000"/>
                </a:solidFill>
              </a:rPr>
              <a:t>HEIs were </a:t>
            </a:r>
            <a:r>
              <a:rPr lang="en-GB" dirty="0">
                <a:solidFill>
                  <a:srgbClr val="FF0000"/>
                </a:solidFill>
              </a:rPr>
              <a:t>explicitly committed to increasing participation in </a:t>
            </a:r>
            <a:r>
              <a:rPr lang="en-GB" dirty="0" smtClean="0">
                <a:solidFill>
                  <a:srgbClr val="FF0000"/>
                </a:solidFill>
              </a:rPr>
              <a:t>HE among </a:t>
            </a:r>
            <a:r>
              <a:rPr lang="en-GB" dirty="0">
                <a:solidFill>
                  <a:srgbClr val="FF0000"/>
                </a:solidFill>
              </a:rPr>
              <a:t>under-represented groups</a:t>
            </a:r>
            <a:r>
              <a:rPr lang="en-GB" dirty="0"/>
              <a:t>. </a:t>
            </a:r>
          </a:p>
        </p:txBody>
      </p:sp>
    </p:spTree>
    <p:extLst>
      <p:ext uri="{BB962C8B-B14F-4D97-AF65-F5344CB8AC3E}">
        <p14:creationId xmlns="" xmlns:p14="http://schemas.microsoft.com/office/powerpoint/2010/main" xmlns:mv="urn:schemas-microsoft-com:mac:vml" xmlns:mc="http://schemas.openxmlformats.org/markup-compatibility/2006" val="182997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 Act 2004</a:t>
            </a:r>
            <a:endParaRPr lang="en-GB" dirty="0"/>
          </a:p>
        </p:txBody>
      </p:sp>
      <p:sp>
        <p:nvSpPr>
          <p:cNvPr id="3" name="Content Placeholder 2"/>
          <p:cNvSpPr>
            <a:spLocks noGrp="1"/>
          </p:cNvSpPr>
          <p:nvPr>
            <p:ph idx="1"/>
          </p:nvPr>
        </p:nvSpPr>
        <p:spPr/>
        <p:txBody>
          <a:bodyPr>
            <a:normAutofit/>
          </a:bodyPr>
          <a:lstStyle/>
          <a:p>
            <a:r>
              <a:rPr lang="en-GB" dirty="0"/>
              <a:t>aimed to improve </a:t>
            </a:r>
            <a:r>
              <a:rPr lang="en-GB" dirty="0" smtClean="0"/>
              <a:t>current </a:t>
            </a:r>
            <a:r>
              <a:rPr lang="en-GB" b="1" dirty="0">
                <a:solidFill>
                  <a:srgbClr val="FF0000"/>
                </a:solidFill>
              </a:rPr>
              <a:t>student support </a:t>
            </a:r>
            <a:r>
              <a:rPr lang="en-GB" b="1" dirty="0" smtClean="0">
                <a:solidFill>
                  <a:srgbClr val="FF0000"/>
                </a:solidFill>
              </a:rPr>
              <a:t>systems</a:t>
            </a:r>
            <a:r>
              <a:rPr lang="en-GB" dirty="0" smtClean="0"/>
              <a:t>, including:</a:t>
            </a:r>
          </a:p>
          <a:p>
            <a:pPr lvl="1"/>
            <a:r>
              <a:rPr lang="en-GB" dirty="0" smtClean="0"/>
              <a:t>concessions </a:t>
            </a:r>
            <a:r>
              <a:rPr lang="en-GB" dirty="0"/>
              <a:t>for students from lower-income groups with a new </a:t>
            </a:r>
            <a:r>
              <a:rPr lang="en-GB" dirty="0" smtClean="0"/>
              <a:t>HE grant </a:t>
            </a:r>
            <a:r>
              <a:rPr lang="en-GB" dirty="0"/>
              <a:t>of up to £1,000 </a:t>
            </a:r>
            <a:r>
              <a:rPr lang="en-GB" dirty="0" smtClean="0"/>
              <a:t>(introduced October 2004), and other </a:t>
            </a:r>
            <a:r>
              <a:rPr lang="en-GB" dirty="0">
                <a:solidFill>
                  <a:srgbClr val="FF0000"/>
                </a:solidFill>
              </a:rPr>
              <a:t>financial support measures</a:t>
            </a:r>
            <a:r>
              <a:rPr lang="en-GB" dirty="0"/>
              <a:t>. </a:t>
            </a:r>
            <a:endParaRPr lang="en-GB" dirty="0" smtClean="0"/>
          </a:p>
          <a:p>
            <a:r>
              <a:rPr lang="en-GB" dirty="0" smtClean="0"/>
              <a:t>In </a:t>
            </a:r>
            <a:r>
              <a:rPr lang="en-GB" dirty="0"/>
              <a:t>2006, </a:t>
            </a:r>
            <a:r>
              <a:rPr lang="en-GB" b="1" dirty="0">
                <a:solidFill>
                  <a:srgbClr val="FF0000"/>
                </a:solidFill>
              </a:rPr>
              <a:t>top-up fees were established</a:t>
            </a:r>
            <a:r>
              <a:rPr lang="en-GB" dirty="0"/>
              <a:t>, with a maximum fee of </a:t>
            </a:r>
            <a:r>
              <a:rPr lang="en-GB" b="1" dirty="0"/>
              <a:t>£3000 </a:t>
            </a:r>
            <a:r>
              <a:rPr lang="en-GB" dirty="0"/>
              <a:t>for home students. </a:t>
            </a:r>
          </a:p>
          <a:p>
            <a:endParaRPr lang="en-GB" dirty="0"/>
          </a:p>
        </p:txBody>
      </p:sp>
    </p:spTree>
    <p:extLst>
      <p:ext uri="{BB962C8B-B14F-4D97-AF65-F5344CB8AC3E}">
        <p14:creationId xmlns="" xmlns:p14="http://schemas.microsoft.com/office/powerpoint/2010/main" xmlns:mv="urn:schemas-microsoft-com:mac:vml" xmlns:mc="http://schemas.openxmlformats.org/markup-compatibility/2006" val="16381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lifelong learning networks (LLNs).</a:t>
            </a:r>
          </a:p>
        </p:txBody>
      </p:sp>
      <p:sp>
        <p:nvSpPr>
          <p:cNvPr id="3" name="Content Placeholder 2"/>
          <p:cNvSpPr>
            <a:spLocks noGrp="1"/>
          </p:cNvSpPr>
          <p:nvPr>
            <p:ph idx="1"/>
          </p:nvPr>
        </p:nvSpPr>
        <p:spPr/>
        <p:txBody>
          <a:bodyPr>
            <a:normAutofit fontScale="85000" lnSpcReduction="10000"/>
          </a:bodyPr>
          <a:lstStyle/>
          <a:p>
            <a:r>
              <a:rPr lang="en-GB" dirty="0" smtClean="0"/>
              <a:t>Set up in 2004</a:t>
            </a:r>
          </a:p>
          <a:p>
            <a:r>
              <a:rPr lang="en-GB" dirty="0"/>
              <a:t>HEFCE identified the main role of </a:t>
            </a:r>
            <a:r>
              <a:rPr lang="en-GB" dirty="0" smtClean="0"/>
              <a:t>LLNs as:</a:t>
            </a:r>
          </a:p>
          <a:p>
            <a:r>
              <a:rPr lang="en-GB" dirty="0" smtClean="0"/>
              <a:t> </a:t>
            </a:r>
            <a:r>
              <a:rPr lang="en-GB" dirty="0"/>
              <a:t>1) develop curricula to </a:t>
            </a:r>
            <a:r>
              <a:rPr lang="en-GB" b="1" dirty="0">
                <a:solidFill>
                  <a:srgbClr val="FF0000"/>
                </a:solidFill>
              </a:rPr>
              <a:t>make progression easier by removing barriers</a:t>
            </a:r>
            <a:r>
              <a:rPr lang="en-GB" dirty="0"/>
              <a:t>, promoting bridging provision and involving employers; </a:t>
            </a:r>
            <a:endParaRPr lang="en-GB" dirty="0" smtClean="0"/>
          </a:p>
          <a:p>
            <a:r>
              <a:rPr lang="en-GB" dirty="0" smtClean="0"/>
              <a:t>2</a:t>
            </a:r>
            <a:r>
              <a:rPr lang="en-GB" dirty="0"/>
              <a:t>) offer learners lifelong learning </a:t>
            </a:r>
            <a:r>
              <a:rPr lang="en-GB" b="1" dirty="0">
                <a:solidFill>
                  <a:srgbClr val="FF0000"/>
                </a:solidFill>
              </a:rPr>
              <a:t>information, advice and guidance</a:t>
            </a:r>
            <a:r>
              <a:rPr lang="en-GB" dirty="0"/>
              <a:t> and track their progress; </a:t>
            </a:r>
            <a:endParaRPr lang="en-GB" dirty="0" smtClean="0"/>
          </a:p>
          <a:p>
            <a:r>
              <a:rPr lang="en-GB" dirty="0" smtClean="0"/>
              <a:t>3</a:t>
            </a:r>
            <a:r>
              <a:rPr lang="en-GB" dirty="0"/>
              <a:t>)</a:t>
            </a:r>
            <a:r>
              <a:rPr lang="en-GB" dirty="0" smtClean="0"/>
              <a:t> </a:t>
            </a:r>
            <a:r>
              <a:rPr lang="en-GB" b="1" dirty="0" smtClean="0">
                <a:solidFill>
                  <a:srgbClr val="FF0000"/>
                </a:solidFill>
              </a:rPr>
              <a:t>transparency</a:t>
            </a:r>
            <a:r>
              <a:rPr lang="en-GB" dirty="0" smtClean="0"/>
              <a:t>: produce </a:t>
            </a:r>
            <a:r>
              <a:rPr lang="en-GB" b="1" dirty="0">
                <a:solidFill>
                  <a:srgbClr val="FF0000"/>
                </a:solidFill>
              </a:rPr>
              <a:t>progression agreements </a:t>
            </a:r>
            <a:r>
              <a:rPr lang="en-GB" dirty="0"/>
              <a:t>that define for learners what they can reasonably expect from their universities and colleges and which these institutions have to commit to. </a:t>
            </a:r>
          </a:p>
          <a:p>
            <a:endParaRPr lang="en-GB" dirty="0"/>
          </a:p>
        </p:txBody>
      </p:sp>
    </p:spTree>
    <p:extLst>
      <p:ext uri="{BB962C8B-B14F-4D97-AF65-F5344CB8AC3E}">
        <p14:creationId xmlns="" xmlns:p14="http://schemas.microsoft.com/office/powerpoint/2010/main" xmlns:mv="urn:schemas-microsoft-com:mac:vml" xmlns:mc="http://schemas.openxmlformats.org/markup-compatibility/2006" val="120249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Higher Ambitions (Nov 2009)</a:t>
            </a:r>
            <a:endParaRPr lang="en-US" dirty="0"/>
          </a:p>
        </p:txBody>
      </p:sp>
      <p:graphicFrame>
        <p:nvGraphicFramePr>
          <p:cNvPr id="6" name="Content Placeholder 5"/>
          <p:cNvGraphicFramePr>
            <a:graphicFrameLocks noGrp="1"/>
          </p:cNvGraphicFramePr>
          <p:nvPr>
            <p:ph sz="quarter" idx="1"/>
          </p:nvPr>
        </p:nvGraphicFramePr>
        <p:xfrm>
          <a:off x="457200" y="1417638"/>
          <a:ext cx="7467600" cy="4474842"/>
        </p:xfrm>
        <a:graphic>
          <a:graphicData uri="http://schemas.openxmlformats.org/drawingml/2006/table">
            <a:tbl>
              <a:tblPr firstRow="1" bandRow="1">
                <a:tableStyleId>{5C22544A-7EE6-4342-B048-85BDC9FD1C3A}</a:tableStyleId>
              </a:tblPr>
              <a:tblGrid>
                <a:gridCol w="3733800"/>
                <a:gridCol w="3733800"/>
              </a:tblGrid>
              <a:tr h="4474842">
                <a:tc>
                  <a:txBody>
                    <a:bodyPr/>
                    <a:lstStyle/>
                    <a:p>
                      <a:r>
                        <a:rPr kumimoji="0" lang="en-US" sz="2400" b="1" kern="1200" dirty="0" smtClean="0">
                          <a:solidFill>
                            <a:schemeClr val="lt1"/>
                          </a:solidFill>
                          <a:latin typeface="+mn-lt"/>
                          <a:ea typeface="+mn-ea"/>
                          <a:cs typeface="+mn-cs"/>
                        </a:rPr>
                        <a:t>In order to attract a greater diversity of students, more part-time study, more vocationally-based foundation degrees, more work-based study and more study whilst living at home must be made available. </a:t>
                      </a:r>
                      <a:endParaRPr lang="en-US" sz="2400" dirty="0"/>
                    </a:p>
                  </a:txBody>
                  <a:tcPr/>
                </a:tc>
                <a:tc>
                  <a:txBody>
                    <a:bodyPr/>
                    <a:lstStyle/>
                    <a:p>
                      <a:endParaRPr lang="en-US" dirty="0"/>
                    </a:p>
                  </a:txBody>
                  <a:tcPr/>
                </a:tc>
              </a:tr>
            </a:tbl>
          </a:graphicData>
        </a:graphic>
      </p:graphicFrame>
      <p:pic>
        <p:nvPicPr>
          <p:cNvPr id="31755" name="Picture 6" descr="Higher-Ambitions-Summary.pdf"/>
          <p:cNvPicPr>
            <a:picLocks noChangeAspect="1"/>
          </p:cNvPicPr>
          <p:nvPr/>
        </p:nvPicPr>
        <p:blipFill>
          <a:blip r:embed="rId2" cstate="print"/>
          <a:srcRect/>
          <a:stretch>
            <a:fillRect/>
          </a:stretch>
        </p:blipFill>
        <p:spPr bwMode="auto">
          <a:xfrm>
            <a:off x="4183063" y="1417638"/>
            <a:ext cx="3741737" cy="447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Browne Review of HE Funding </a:t>
            </a:r>
            <a:endParaRPr lang="en-GB" dirty="0"/>
          </a:p>
        </p:txBody>
      </p:sp>
      <p:sp>
        <p:nvSpPr>
          <p:cNvPr id="3" name="Content Placeholder 2"/>
          <p:cNvSpPr>
            <a:spLocks noGrp="1"/>
          </p:cNvSpPr>
          <p:nvPr>
            <p:ph idx="1"/>
          </p:nvPr>
        </p:nvSpPr>
        <p:spPr/>
        <p:txBody>
          <a:bodyPr/>
          <a:lstStyle/>
          <a:p>
            <a:r>
              <a:rPr lang="en-GB" dirty="0" smtClean="0"/>
              <a:t>To run </a:t>
            </a:r>
            <a:r>
              <a:rPr lang="en-GB" dirty="0"/>
              <a:t>a comprehensive review of the top-up fee system, </a:t>
            </a:r>
            <a:endParaRPr lang="en-GB" dirty="0" smtClean="0"/>
          </a:p>
          <a:p>
            <a:r>
              <a:rPr lang="en-GB" dirty="0" smtClean="0"/>
              <a:t>To examine </a:t>
            </a:r>
            <a:r>
              <a:rPr lang="en-GB" dirty="0"/>
              <a:t>the impact of tuition charges on who goes to university </a:t>
            </a:r>
            <a:endParaRPr lang="en-GB" dirty="0" smtClean="0"/>
          </a:p>
          <a:p>
            <a:r>
              <a:rPr lang="en-GB" dirty="0" smtClean="0"/>
              <a:t>to address growing </a:t>
            </a:r>
            <a:r>
              <a:rPr lang="en-GB" dirty="0"/>
              <a:t>policy concern about the cost of universities to the public purse as student numbers expanded</a:t>
            </a:r>
          </a:p>
        </p:txBody>
      </p:sp>
    </p:spTree>
    <p:extLst>
      <p:ext uri="{BB962C8B-B14F-4D97-AF65-F5344CB8AC3E}">
        <p14:creationId xmlns="" xmlns:p14="http://schemas.microsoft.com/office/powerpoint/2010/main" xmlns:mv="urn:schemas-microsoft-com:mac:vml" xmlns:mc="http://schemas.openxmlformats.org/markup-compatibility/2006" val="2967480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Claims of Browne review (2010)</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top</a:t>
            </a:r>
            <a:r>
              <a:rPr lang="en-GB" dirty="0"/>
              <a:t>-up fees have not made the </a:t>
            </a:r>
            <a:r>
              <a:rPr lang="en-GB" dirty="0" smtClean="0"/>
              <a:t>HE system </a:t>
            </a:r>
            <a:r>
              <a:rPr lang="en-GB" dirty="0"/>
              <a:t>any less reliant on public </a:t>
            </a:r>
            <a:r>
              <a:rPr lang="en-GB" dirty="0" smtClean="0"/>
              <a:t>finds (with </a:t>
            </a:r>
            <a:r>
              <a:rPr lang="en-GB" dirty="0"/>
              <a:t>every pound of fee income being matched by about a pound in additional cost to </a:t>
            </a:r>
            <a:r>
              <a:rPr lang="en-GB" dirty="0" smtClean="0"/>
              <a:t>taxpayers); </a:t>
            </a:r>
          </a:p>
          <a:p>
            <a:r>
              <a:rPr lang="en-GB" dirty="0" smtClean="0"/>
              <a:t>the </a:t>
            </a:r>
            <a:r>
              <a:rPr lang="en-GB" dirty="0"/>
              <a:t>introduction of variable fees has not reduced participation in </a:t>
            </a:r>
            <a:r>
              <a:rPr lang="en-GB" dirty="0" smtClean="0"/>
              <a:t>HE, </a:t>
            </a:r>
          </a:p>
          <a:p>
            <a:r>
              <a:rPr lang="en-GB" dirty="0" smtClean="0"/>
              <a:t>clear </a:t>
            </a:r>
            <a:r>
              <a:rPr lang="en-GB" dirty="0"/>
              <a:t>evidence that bursaries are not understood by students early enough to have a substantial impact on their choices; </a:t>
            </a:r>
            <a:endParaRPr lang="en-GB" dirty="0" smtClean="0"/>
          </a:p>
          <a:p>
            <a:r>
              <a:rPr lang="en-GB" dirty="0" smtClean="0"/>
              <a:t>potential </a:t>
            </a:r>
            <a:r>
              <a:rPr lang="en-GB" dirty="0"/>
              <a:t>students need better information, advice and guidance, and </a:t>
            </a:r>
            <a:endParaRPr lang="en-GB" dirty="0" smtClean="0"/>
          </a:p>
          <a:p>
            <a:r>
              <a:rPr lang="en-GB" dirty="0" smtClean="0"/>
              <a:t>some </a:t>
            </a:r>
            <a:r>
              <a:rPr lang="en-GB" dirty="0"/>
              <a:t>progress over the past five years in </a:t>
            </a:r>
            <a:r>
              <a:rPr lang="en-GB" dirty="0" smtClean="0"/>
              <a:t>WP, but less </a:t>
            </a:r>
            <a:r>
              <a:rPr lang="en-GB" dirty="0"/>
              <a:t>marked at the most selective universities (Attwood, 2010</a:t>
            </a:r>
            <a:r>
              <a:rPr lang="en-GB" dirty="0" smtClean="0"/>
              <a:t>).</a:t>
            </a:r>
            <a:endParaRPr lang="en-GB" dirty="0"/>
          </a:p>
        </p:txBody>
      </p:sp>
    </p:spTree>
    <p:extLst>
      <p:ext uri="{BB962C8B-B14F-4D97-AF65-F5344CB8AC3E}">
        <p14:creationId xmlns="" xmlns:p14="http://schemas.microsoft.com/office/powerpoint/2010/main" xmlns:mv="urn:schemas-microsoft-com:mac:vml" xmlns:mc="http://schemas.openxmlformats.org/markup-compatibility/2006" val="3378679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from OFFA</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dirty="0" smtClean="0">
                <a:solidFill>
                  <a:srgbClr val="FF0000"/>
                </a:solidFill>
              </a:rPr>
              <a:t>most advantaged </a:t>
            </a:r>
            <a:r>
              <a:rPr lang="en-US" dirty="0" smtClean="0"/>
              <a:t>20 per cent of young population around 6 times </a:t>
            </a:r>
            <a:r>
              <a:rPr lang="en-US" b="1" dirty="0" smtClean="0">
                <a:solidFill>
                  <a:srgbClr val="FF0000"/>
                </a:solidFill>
              </a:rPr>
              <a:t>more likely to participate </a:t>
            </a:r>
            <a:r>
              <a:rPr lang="en-US" dirty="0" smtClean="0"/>
              <a:t>in the mid-1990s</a:t>
            </a:r>
          </a:p>
          <a:p>
            <a:pPr lvl="0"/>
            <a:r>
              <a:rPr lang="en-US" dirty="0" smtClean="0"/>
              <a:t>increased to around 7 times more likely by the mid-2000s</a:t>
            </a:r>
          </a:p>
          <a:p>
            <a:r>
              <a:rPr lang="en-US" b="1" dirty="0" smtClean="0">
                <a:solidFill>
                  <a:srgbClr val="FF0000"/>
                </a:solidFill>
              </a:rPr>
              <a:t>gap has widened </a:t>
            </a:r>
            <a:r>
              <a:rPr lang="en-US" dirty="0" smtClean="0"/>
              <a:t>- between participation rates of disadvantaged students in the most selective institutions &amp; the rest of the sector has become wider over the past 15 years. </a:t>
            </a:r>
          </a:p>
          <a:p>
            <a:r>
              <a:rPr lang="en-GB" dirty="0" smtClean="0"/>
              <a:t>There is attainment gap – BUT - even when highly qualified, students from </a:t>
            </a:r>
            <a:r>
              <a:rPr lang="en-GB" b="1" dirty="0" smtClean="0">
                <a:solidFill>
                  <a:srgbClr val="FF0000"/>
                </a:solidFill>
              </a:rPr>
              <a:t>disadvantaged backgrounds are less likely to apply to the most selective universities </a:t>
            </a:r>
            <a:r>
              <a:rPr lang="en-GB" dirty="0" smtClean="0"/>
              <a:t>than their advantaged peers </a:t>
            </a:r>
            <a:endParaRPr lang="en-US" dirty="0" smtClean="0"/>
          </a:p>
          <a:p>
            <a:pPr lvl="1"/>
            <a:r>
              <a:rPr lang="en-US" dirty="0" smtClean="0"/>
              <a:t>Sir Martin Harris, Director of OFFA, April 2010</a:t>
            </a:r>
            <a:endParaRPr lang="en-GB" dirty="0" smtClean="0"/>
          </a:p>
          <a:p>
            <a:pPr lvl="0"/>
            <a:endParaRPr lang="en-GB"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recommendations of OFFA report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Summer schools &amp; outreach </a:t>
            </a:r>
            <a:r>
              <a:rPr lang="en-US" dirty="0" err="1" smtClean="0">
                <a:solidFill>
                  <a:srgbClr val="FF0000"/>
                </a:solidFill>
              </a:rPr>
              <a:t>programmes</a:t>
            </a:r>
            <a:r>
              <a:rPr lang="en-US" dirty="0" smtClean="0">
                <a:solidFill>
                  <a:srgbClr val="FF0000"/>
                </a:solidFill>
              </a:rPr>
              <a:t> </a:t>
            </a:r>
            <a:r>
              <a:rPr lang="en-US" dirty="0" smtClean="0"/>
              <a:t>should be adopted &amp; extended by selective institutions</a:t>
            </a:r>
          </a:p>
          <a:p>
            <a:pPr lvl="0"/>
            <a:r>
              <a:rPr lang="en-US" dirty="0" smtClean="0"/>
              <a:t>selective universities should </a:t>
            </a:r>
            <a:r>
              <a:rPr lang="en-US" dirty="0" smtClean="0">
                <a:solidFill>
                  <a:srgbClr val="FF0000"/>
                </a:solidFill>
              </a:rPr>
              <a:t>review pattern of their expenditure on bursaries, scholarships &amp; additional outreach</a:t>
            </a:r>
            <a:r>
              <a:rPr lang="en-US" dirty="0" smtClean="0"/>
              <a:t>: to improve targeting &amp; to ensure money is spent on effective initiatives </a:t>
            </a:r>
          </a:p>
          <a:p>
            <a:pPr lvl="0"/>
            <a:r>
              <a:rPr lang="en-GB" dirty="0" smtClean="0"/>
              <a:t>expectation that institutions </a:t>
            </a:r>
            <a:r>
              <a:rPr lang="en-GB" dirty="0" smtClean="0">
                <a:solidFill>
                  <a:srgbClr val="FF0000"/>
                </a:solidFill>
              </a:rPr>
              <a:t>undertake their own research and analysis </a:t>
            </a:r>
            <a:r>
              <a:rPr lang="en-GB" dirty="0" smtClean="0"/>
              <a:t>– making use of national data where appropriate </a:t>
            </a:r>
          </a:p>
          <a:p>
            <a:pPr lvl="0"/>
            <a:r>
              <a:rPr lang="en-GB" b="1" dirty="0" smtClean="0">
                <a:solidFill>
                  <a:srgbClr val="FF0000"/>
                </a:solidFill>
              </a:rPr>
              <a:t>Clear advice &amp; guidance </a:t>
            </a:r>
            <a:r>
              <a:rPr lang="en-GB" dirty="0" smtClean="0"/>
              <a:t>including of bursary schemes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OFFA &amp; Access Agreements </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HEIs</a:t>
            </a:r>
            <a:r>
              <a:rPr lang="en-US" dirty="0" smtClean="0"/>
              <a:t> must </a:t>
            </a:r>
            <a:r>
              <a:rPr lang="en-GB" dirty="0" smtClean="0"/>
              <a:t>increase their focus and expenditure on long-term targeted outreach </a:t>
            </a:r>
          </a:p>
          <a:p>
            <a:pPr lvl="0"/>
            <a:r>
              <a:rPr lang="en-GB" dirty="0" smtClean="0"/>
              <a:t>target financial support such as bursaries and fee waivers more tightly at the most disadvantaged</a:t>
            </a:r>
          </a:p>
          <a:p>
            <a:pPr lvl="0"/>
            <a:r>
              <a:rPr lang="en-GB" dirty="0" smtClean="0"/>
              <a:t>participate in the new National Scholarship Programme (NSP), matching the funds from Government</a:t>
            </a:r>
          </a:p>
          <a:p>
            <a:pPr lvl="0"/>
            <a:r>
              <a:rPr lang="en-GB" dirty="0" smtClean="0"/>
              <a:t>set themselves stretching targets – including relating to student intake and outreach activities</a:t>
            </a:r>
          </a:p>
          <a:p>
            <a:pPr lvl="0"/>
            <a:r>
              <a:rPr lang="en-GB" dirty="0" smtClean="0"/>
              <a:t>Institutions with the furthest to go in achieving a representative student body &amp; who wish to charge the highest fees will be expected to spend the most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scholarship </a:t>
            </a:r>
            <a:r>
              <a:rPr lang="en-US" dirty="0" err="1" smtClean="0"/>
              <a:t>programme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Aim to help students from poorer backgrounds with the costs of HE participation </a:t>
            </a:r>
          </a:p>
          <a:p>
            <a:r>
              <a:rPr lang="en-GB" dirty="0" smtClean="0"/>
              <a:t>Each eligible student will receive a (one-year) benefit of minimum of £3,000 (</a:t>
            </a:r>
            <a:r>
              <a:rPr lang="en-GB" dirty="0" err="1" smtClean="0"/>
              <a:t>f/t</a:t>
            </a:r>
            <a:r>
              <a:rPr lang="en-GB" dirty="0" smtClean="0"/>
              <a:t> &amp; pro rata </a:t>
            </a:r>
            <a:r>
              <a:rPr lang="en-GB" dirty="0" err="1" smtClean="0"/>
              <a:t>p/t</a:t>
            </a:r>
            <a:r>
              <a:rPr lang="en-GB" dirty="0" smtClean="0"/>
              <a:t>)</a:t>
            </a:r>
          </a:p>
          <a:p>
            <a:pPr lvl="0"/>
            <a:r>
              <a:rPr lang="en-GB" dirty="0" smtClean="0"/>
              <a:t>No more than £1,000 of the award to be provided as cash bursary. </a:t>
            </a:r>
          </a:p>
          <a:p>
            <a:pPr lvl="0"/>
            <a:r>
              <a:rPr lang="en-GB" dirty="0" smtClean="0"/>
              <a:t>not to be used to fund outreach programmes</a:t>
            </a:r>
          </a:p>
          <a:p>
            <a:pPr lvl="0"/>
            <a:r>
              <a:rPr lang="en-GB" dirty="0" smtClean="0"/>
              <a:t>Locally based – could lead to different schemes in different localities (possible confusion </a:t>
            </a:r>
            <a:r>
              <a:rPr lang="en-GB" smtClean="0"/>
              <a:t>and inequality) </a:t>
            </a:r>
            <a:endParaRPr lang="en-GB"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 education, education</a:t>
            </a:r>
            <a:endParaRPr lang="en-GB" dirty="0"/>
          </a:p>
        </p:txBody>
      </p:sp>
      <p:sp>
        <p:nvSpPr>
          <p:cNvPr id="3" name="Content Placeholder 2"/>
          <p:cNvSpPr>
            <a:spLocks noGrp="1"/>
          </p:cNvSpPr>
          <p:nvPr>
            <p:ph idx="1"/>
          </p:nvPr>
        </p:nvSpPr>
        <p:spPr/>
        <p:txBody>
          <a:bodyPr/>
          <a:lstStyle/>
          <a:p>
            <a:r>
              <a:rPr lang="en-GB" dirty="0" smtClean="0"/>
              <a:t>1997: </a:t>
            </a:r>
            <a:r>
              <a:rPr lang="en-GB" dirty="0"/>
              <a:t>New Labour government came to </a:t>
            </a:r>
            <a:r>
              <a:rPr lang="en-GB" dirty="0" smtClean="0"/>
              <a:t>power: </a:t>
            </a:r>
            <a:r>
              <a:rPr lang="en-GB" dirty="0"/>
              <a:t>Tony Blair </a:t>
            </a:r>
            <a:r>
              <a:rPr lang="en-GB" dirty="0" smtClean="0"/>
              <a:t>put ‘education</a:t>
            </a:r>
            <a:r>
              <a:rPr lang="en-GB" dirty="0"/>
              <a:t>, education, education’ on the national </a:t>
            </a:r>
            <a:r>
              <a:rPr lang="en-GB" dirty="0" smtClean="0"/>
              <a:t>agenda</a:t>
            </a:r>
          </a:p>
          <a:p>
            <a:r>
              <a:rPr lang="en-GB" dirty="0" smtClean="0"/>
              <a:t>Dearing </a:t>
            </a:r>
            <a:r>
              <a:rPr lang="en-GB" dirty="0"/>
              <a:t>Report </a:t>
            </a:r>
            <a:r>
              <a:rPr lang="en-GB" dirty="0" smtClean="0"/>
              <a:t>published - placing expansion of </a:t>
            </a:r>
            <a:r>
              <a:rPr lang="en-GB" dirty="0"/>
              <a:t>higher education </a:t>
            </a:r>
            <a:r>
              <a:rPr lang="en-GB" dirty="0" smtClean="0"/>
              <a:t>(a recurrent theme throughout the 20</a:t>
            </a:r>
            <a:r>
              <a:rPr lang="en-GB" baseline="30000" dirty="0" smtClean="0"/>
              <a:t>th</a:t>
            </a:r>
            <a:r>
              <a:rPr lang="en-GB" dirty="0" smtClean="0"/>
              <a:t> Century) as </a:t>
            </a:r>
            <a:r>
              <a:rPr lang="en-GB" dirty="0"/>
              <a:t>a central goal of policy</a:t>
            </a:r>
          </a:p>
        </p:txBody>
      </p:sp>
    </p:spTree>
    <p:extLst>
      <p:ext uri="{BB962C8B-B14F-4D97-AF65-F5344CB8AC3E}">
        <p14:creationId xmlns="" xmlns:p14="http://schemas.microsoft.com/office/powerpoint/2010/main" xmlns:mv="urn:schemas-microsoft-com:mac:vml" xmlns:mc="http://schemas.openxmlformats.org/markup-compatibility/2006" val="937686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continuities….</a:t>
            </a:r>
            <a:endParaRPr lang="en-US" dirty="0"/>
          </a:p>
        </p:txBody>
      </p:sp>
      <p:sp>
        <p:nvSpPr>
          <p:cNvPr id="3" name="Content Placeholder 2"/>
          <p:cNvSpPr>
            <a:spLocks noGrp="1"/>
          </p:cNvSpPr>
          <p:nvPr>
            <p:ph idx="1"/>
          </p:nvPr>
        </p:nvSpPr>
        <p:spPr/>
        <p:txBody>
          <a:bodyPr/>
          <a:lstStyle/>
          <a:p>
            <a:r>
              <a:rPr lang="en-GB" dirty="0" smtClean="0"/>
              <a:t>struggles over access for particular social and cultural groups, </a:t>
            </a:r>
          </a:p>
          <a:p>
            <a:r>
              <a:rPr lang="en-GB" dirty="0" smtClean="0"/>
              <a:t>notions of meritocracy and liberalism,</a:t>
            </a:r>
          </a:p>
          <a:p>
            <a:r>
              <a:rPr lang="en-GB" dirty="0" smtClean="0"/>
              <a:t>concerns with fairness and social justice </a:t>
            </a:r>
          </a:p>
          <a:p>
            <a:r>
              <a:rPr lang="en-GB" dirty="0" smtClean="0"/>
              <a:t>attention to patterns of social exclusion and mobility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Tensions &amp; conflicts…</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tensions between egalitarian ideals &amp; entrepreneurialism</a:t>
            </a:r>
          </a:p>
          <a:p>
            <a:r>
              <a:rPr lang="en-GB" dirty="0" smtClean="0"/>
              <a:t>expansion of student numbers &amp; public funding</a:t>
            </a:r>
          </a:p>
          <a:p>
            <a:r>
              <a:rPr lang="en-GB" dirty="0" smtClean="0"/>
              <a:t>concerns with social justice against economic competiveness</a:t>
            </a:r>
          </a:p>
          <a:p>
            <a:r>
              <a:rPr lang="en-GB" dirty="0" smtClean="0"/>
              <a:t>increasing interest in quality &amp; standards versus concerns about equality and fairness</a:t>
            </a:r>
          </a:p>
          <a:p>
            <a:r>
              <a:rPr lang="en-GB" dirty="0" smtClean="0"/>
              <a:t>a shift in focus from social groups to individuals </a:t>
            </a:r>
          </a:p>
          <a:p>
            <a:r>
              <a:rPr lang="en-GB" dirty="0" smtClean="0"/>
              <a:t>Shift from education to training</a:t>
            </a:r>
          </a:p>
          <a:p>
            <a:r>
              <a:rPr lang="en-GB" dirty="0" smtClean="0"/>
              <a:t>shift from concerns for women’s access to higher education to a concern with men’s (particularly in high-income countries)</a:t>
            </a:r>
          </a:p>
          <a:p>
            <a:r>
              <a:rPr lang="en-GB" dirty="0" smtClean="0"/>
              <a:t>from publically-governed and funded education to quasi-markets and entrepreneurialism </a:t>
            </a:r>
          </a:p>
          <a:p>
            <a:r>
              <a:rPr lang="en-GB" dirty="0" smtClean="0"/>
              <a:t>from concerns with the development of disciplinary, subject based knowledge to concerns with skills-development, employability &amp; the </a:t>
            </a:r>
            <a:r>
              <a:rPr lang="en-GB" dirty="0" err="1" smtClean="0"/>
              <a:t>commodification</a:t>
            </a:r>
            <a:r>
              <a:rPr lang="en-GB" dirty="0" smtClean="0"/>
              <a:t> of knowledge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concerns</a:t>
            </a:r>
            <a:endParaRPr lang="en-US" dirty="0"/>
          </a:p>
        </p:txBody>
      </p:sp>
      <p:sp>
        <p:nvSpPr>
          <p:cNvPr id="3" name="Content Placeholder 2"/>
          <p:cNvSpPr>
            <a:spLocks noGrp="1"/>
          </p:cNvSpPr>
          <p:nvPr>
            <p:ph idx="1"/>
          </p:nvPr>
        </p:nvSpPr>
        <p:spPr/>
        <p:txBody>
          <a:bodyPr>
            <a:normAutofit lnSpcReduction="10000"/>
          </a:bodyPr>
          <a:lstStyle/>
          <a:p>
            <a:r>
              <a:rPr lang="en-GB" dirty="0" err="1" smtClean="0"/>
              <a:t>Naidoo</a:t>
            </a:r>
            <a:r>
              <a:rPr lang="en-GB" dirty="0" smtClean="0"/>
              <a:t> (2003) explains that economic concerns underpin policies to widen participation internationally:</a:t>
            </a:r>
          </a:p>
          <a:p>
            <a:pPr lvl="1"/>
            <a:r>
              <a:rPr lang="en-GB" dirty="0" smtClean="0"/>
              <a:t> ”Governments across the world are making concerted efforts to boost participation rates in higher education. Government policies have portrayed intellectual capital in the era of knowledge capitalism as one of the most important determiners of economic success” (</a:t>
            </a:r>
            <a:r>
              <a:rPr lang="en-GB" dirty="0" err="1" smtClean="0"/>
              <a:t>Naidoo</a:t>
            </a:r>
            <a:r>
              <a:rPr lang="en-GB" dirty="0" smtClean="0"/>
              <a:t>, 2003: 250).</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a:t>
            </a:r>
            <a:r>
              <a:rPr lang="en-US" dirty="0" err="1" smtClean="0"/>
              <a:t>neoliberalism</a:t>
            </a:r>
            <a:r>
              <a:rPr lang="en-US" dirty="0" smtClean="0"/>
              <a:t> on equity </a:t>
            </a:r>
            <a:endParaRPr lang="en-US" dirty="0"/>
          </a:p>
        </p:txBody>
      </p:sp>
      <p:sp>
        <p:nvSpPr>
          <p:cNvPr id="3" name="Content Placeholder 2"/>
          <p:cNvSpPr>
            <a:spLocks noGrp="1"/>
          </p:cNvSpPr>
          <p:nvPr>
            <p:ph idx="1"/>
          </p:nvPr>
        </p:nvSpPr>
        <p:spPr/>
        <p:txBody>
          <a:bodyPr>
            <a:normAutofit fontScale="77500" lnSpcReduction="20000"/>
          </a:bodyPr>
          <a:lstStyle/>
          <a:p>
            <a:r>
              <a:rPr lang="en-GB" dirty="0" err="1" smtClean="0"/>
              <a:t>Naidoo</a:t>
            </a:r>
            <a:r>
              <a:rPr lang="en-GB" dirty="0" smtClean="0"/>
              <a:t> considers the impact of ‘the global template of </a:t>
            </a:r>
            <a:r>
              <a:rPr lang="en-GB" dirty="0" err="1" smtClean="0"/>
              <a:t>neoliberalism</a:t>
            </a:r>
            <a:r>
              <a:rPr lang="en-GB" dirty="0" smtClean="0"/>
              <a:t>’ on HE:</a:t>
            </a:r>
          </a:p>
          <a:p>
            <a:r>
              <a:rPr lang="en-GB" dirty="0" smtClean="0"/>
              <a:t>the ‘industry of HE’ has overshadowed ‘social and cultural objectives of higher education generally encompassed in the conception of higher education as a </a:t>
            </a:r>
            <a:r>
              <a:rPr lang="en-GB" dirty="0" smtClean="0">
                <a:solidFill>
                  <a:srgbClr val="FF0000"/>
                </a:solidFill>
              </a:rPr>
              <a:t>‘public good</a:t>
            </a:r>
            <a:r>
              <a:rPr lang="en-GB" dirty="0" smtClean="0"/>
              <a:t>’’ (</a:t>
            </a:r>
            <a:r>
              <a:rPr lang="en-GB" dirty="0" err="1" smtClean="0"/>
              <a:t>Naidoo</a:t>
            </a:r>
            <a:r>
              <a:rPr lang="en-GB" dirty="0" smtClean="0"/>
              <a:t>, 2010: 71). </a:t>
            </a:r>
          </a:p>
          <a:p>
            <a:r>
              <a:rPr lang="en-GB" dirty="0" smtClean="0"/>
              <a:t>New </a:t>
            </a:r>
            <a:r>
              <a:rPr lang="en-GB" dirty="0" err="1" smtClean="0"/>
              <a:t>managerialist</a:t>
            </a:r>
            <a:r>
              <a:rPr lang="en-GB" dirty="0" smtClean="0"/>
              <a:t> and </a:t>
            </a:r>
            <a:r>
              <a:rPr lang="en-GB" dirty="0" err="1" smtClean="0"/>
              <a:t>marketized</a:t>
            </a:r>
            <a:r>
              <a:rPr lang="en-GB" dirty="0" smtClean="0"/>
              <a:t> frameworks are ‘</a:t>
            </a:r>
            <a:r>
              <a:rPr lang="en-GB" dirty="0" smtClean="0">
                <a:solidFill>
                  <a:srgbClr val="FF0000"/>
                </a:solidFill>
              </a:rPr>
              <a:t>likely to erode the potential of HE to contribute to equity</a:t>
            </a:r>
            <a:r>
              <a:rPr lang="en-GB" dirty="0" smtClean="0"/>
              <a:t>’ (ibid.: 74) </a:t>
            </a:r>
          </a:p>
          <a:p>
            <a:r>
              <a:rPr lang="en-GB" dirty="0" err="1" smtClean="0"/>
              <a:t>Naidoo</a:t>
            </a:r>
            <a:r>
              <a:rPr lang="en-GB" dirty="0" smtClean="0"/>
              <a:t> demonstrates that the interests of dominant countries &amp; powerful international organisations hinder governments from ‘</a:t>
            </a:r>
            <a:r>
              <a:rPr lang="en-GB" dirty="0" smtClean="0">
                <a:solidFill>
                  <a:srgbClr val="FF0000"/>
                </a:solidFill>
              </a:rPr>
              <a:t>devising policies that are appropriate to the local socio-political and economic context’ and development goals of low-income countries </a:t>
            </a:r>
            <a:r>
              <a:rPr lang="en-GB" dirty="0" smtClean="0"/>
              <a:t>(ibid.: 83).</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reflections </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different forms of HE identified as appropriate for different groups – WP = the formation of new kinds of courses and provision (including the provision of HE in further education colleges) -</a:t>
            </a:r>
            <a:r>
              <a:rPr lang="en-GB" b="1" dirty="0" smtClean="0"/>
              <a:t>Diversity --connected to the diversification of HE</a:t>
            </a:r>
          </a:p>
          <a:p>
            <a:r>
              <a:rPr lang="en-GB" dirty="0" smtClean="0"/>
              <a:t>anxiety linked to widening participation policy debates, with fears about ‘lowering standards’ and ‘safeguarding’ traditional academic courses (</a:t>
            </a:r>
            <a:r>
              <a:rPr lang="en-GB" dirty="0" err="1" smtClean="0"/>
              <a:t>DfES</a:t>
            </a:r>
            <a:r>
              <a:rPr lang="en-GB" dirty="0" smtClean="0"/>
              <a:t>, 2003)</a:t>
            </a:r>
          </a:p>
          <a:p>
            <a:r>
              <a:rPr lang="en-GB" dirty="0" smtClean="0"/>
              <a:t>development of new forms of HE for new student constituencies, although positive &amp; creative way to redress the under-representation -- contributes to the re-privileging of certain institutions, courses, academics &amp; students</a:t>
            </a:r>
          </a:p>
          <a:p>
            <a:r>
              <a:rPr lang="en-GB" dirty="0" smtClean="0"/>
              <a:t>Concern that the gap has widened in terms of access to most selective &amp; prestigious institutions and courses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Dearing – key points:</a:t>
            </a:r>
            <a:endParaRPr lang="en-GB" dirty="0"/>
          </a:p>
        </p:txBody>
      </p:sp>
      <p:sp>
        <p:nvSpPr>
          <p:cNvPr id="3" name="Content Placeholder 2"/>
          <p:cNvSpPr>
            <a:spLocks noGrp="1"/>
          </p:cNvSpPr>
          <p:nvPr>
            <p:ph idx="1"/>
          </p:nvPr>
        </p:nvSpPr>
        <p:spPr/>
        <p:txBody>
          <a:bodyPr>
            <a:normAutofit/>
          </a:bodyPr>
          <a:lstStyle/>
          <a:p>
            <a:r>
              <a:rPr lang="en-GB" dirty="0"/>
              <a:t>greater </a:t>
            </a:r>
            <a:r>
              <a:rPr lang="en-GB" b="1" dirty="0">
                <a:solidFill>
                  <a:srgbClr val="FF0000"/>
                </a:solidFill>
              </a:rPr>
              <a:t>selectivity</a:t>
            </a:r>
            <a:r>
              <a:rPr lang="en-GB" dirty="0"/>
              <a:t> in research funding, </a:t>
            </a:r>
            <a:endParaRPr lang="en-GB" dirty="0" smtClean="0"/>
          </a:p>
          <a:p>
            <a:r>
              <a:rPr lang="en-GB" dirty="0" smtClean="0"/>
              <a:t>more </a:t>
            </a:r>
            <a:r>
              <a:rPr lang="en-GB" dirty="0"/>
              <a:t>collaboration between institutions, </a:t>
            </a:r>
            <a:endParaRPr lang="en-GB" dirty="0" smtClean="0"/>
          </a:p>
          <a:p>
            <a:r>
              <a:rPr lang="en-GB" dirty="0" smtClean="0"/>
              <a:t>an </a:t>
            </a:r>
            <a:r>
              <a:rPr lang="en-GB" b="1" dirty="0">
                <a:solidFill>
                  <a:srgbClr val="FF0000"/>
                </a:solidFill>
              </a:rPr>
              <a:t>emphasis on lifelong learning</a:t>
            </a:r>
            <a:r>
              <a:rPr lang="en-GB" dirty="0"/>
              <a:t>, </a:t>
            </a:r>
            <a:endParaRPr lang="en-GB" dirty="0" smtClean="0"/>
          </a:p>
          <a:p>
            <a:r>
              <a:rPr lang="en-GB" dirty="0" smtClean="0"/>
              <a:t>emphasis </a:t>
            </a:r>
            <a:r>
              <a:rPr lang="en-GB" dirty="0"/>
              <a:t>on </a:t>
            </a:r>
            <a:r>
              <a:rPr lang="en-GB" b="1" dirty="0">
                <a:solidFill>
                  <a:srgbClr val="FF0000"/>
                </a:solidFill>
              </a:rPr>
              <a:t>improving teaching </a:t>
            </a:r>
            <a:r>
              <a:rPr lang="en-GB" dirty="0"/>
              <a:t>in </a:t>
            </a:r>
            <a:r>
              <a:rPr lang="en-GB" dirty="0" smtClean="0"/>
              <a:t>HE </a:t>
            </a:r>
          </a:p>
          <a:p>
            <a:r>
              <a:rPr lang="en-GB" dirty="0" smtClean="0"/>
              <a:t>Highlighting importance </a:t>
            </a:r>
            <a:r>
              <a:rPr lang="en-GB" dirty="0"/>
              <a:t>of </a:t>
            </a:r>
            <a:r>
              <a:rPr lang="en-GB" dirty="0" smtClean="0"/>
              <a:t>ICTs </a:t>
            </a:r>
          </a:p>
          <a:p>
            <a:r>
              <a:rPr lang="en-GB" dirty="0" smtClean="0"/>
              <a:t>making </a:t>
            </a:r>
            <a:r>
              <a:rPr lang="en-GB" b="1" dirty="0">
                <a:solidFill>
                  <a:srgbClr val="FF0000"/>
                </a:solidFill>
              </a:rPr>
              <a:t>more transparent </a:t>
            </a:r>
            <a:r>
              <a:rPr lang="en-GB" dirty="0"/>
              <a:t>the objectives and outcomes for students, employers and other key stakeholders</a:t>
            </a:r>
          </a:p>
        </p:txBody>
      </p:sp>
    </p:spTree>
    <p:extLst>
      <p:ext uri="{BB962C8B-B14F-4D97-AF65-F5344CB8AC3E}">
        <p14:creationId xmlns="" xmlns:p14="http://schemas.microsoft.com/office/powerpoint/2010/main" xmlns:mv="urn:schemas-microsoft-com:mac:vml" xmlns:mc="http://schemas.openxmlformats.org/markup-compatibility/2006" val="223296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Green Paper: </a:t>
            </a:r>
            <a:r>
              <a:rPr lang="en-GB" i="1" dirty="0" smtClean="0"/>
              <a:t>The Learning Age</a:t>
            </a:r>
            <a:endParaRPr lang="en-GB" i="1" dirty="0"/>
          </a:p>
        </p:txBody>
      </p:sp>
      <p:sp>
        <p:nvSpPr>
          <p:cNvPr id="3" name="Content Placeholder 2"/>
          <p:cNvSpPr>
            <a:spLocks noGrp="1"/>
          </p:cNvSpPr>
          <p:nvPr>
            <p:ph idx="1"/>
          </p:nvPr>
        </p:nvSpPr>
        <p:spPr/>
        <p:txBody>
          <a:bodyPr>
            <a:normAutofit fontScale="92500" lnSpcReduction="20000"/>
          </a:bodyPr>
          <a:lstStyle/>
          <a:p>
            <a:r>
              <a:rPr lang="en-GB" dirty="0" smtClean="0"/>
              <a:t>1998: Access to lifelong learning and expansion a central theme </a:t>
            </a:r>
          </a:p>
          <a:p>
            <a:r>
              <a:rPr lang="en-GB" dirty="0" smtClean="0"/>
              <a:t>Government’s </a:t>
            </a:r>
            <a:r>
              <a:rPr lang="en-GB" dirty="0"/>
              <a:t>vision of a </a:t>
            </a:r>
            <a:r>
              <a:rPr lang="en-GB" b="1" dirty="0">
                <a:solidFill>
                  <a:srgbClr val="FF0000"/>
                </a:solidFill>
              </a:rPr>
              <a:t>learning society </a:t>
            </a:r>
            <a:r>
              <a:rPr lang="en-GB" dirty="0" smtClean="0"/>
              <a:t>- everyone</a:t>
            </a:r>
            <a:r>
              <a:rPr lang="en-GB" dirty="0"/>
              <a:t>, from whatever background, </a:t>
            </a:r>
            <a:r>
              <a:rPr lang="en-GB" b="1" dirty="0">
                <a:solidFill>
                  <a:srgbClr val="FF0000"/>
                </a:solidFill>
              </a:rPr>
              <a:t>routinely expects to learn and upgrade their skills </a:t>
            </a:r>
            <a:r>
              <a:rPr lang="en-GB" dirty="0"/>
              <a:t>throughout </a:t>
            </a:r>
            <a:r>
              <a:rPr lang="en-GB" dirty="0" smtClean="0"/>
              <a:t>life </a:t>
            </a:r>
          </a:p>
          <a:p>
            <a:r>
              <a:rPr lang="en-GB" dirty="0" smtClean="0"/>
              <a:t>Key aims: </a:t>
            </a:r>
          </a:p>
          <a:p>
            <a:pPr lvl="1"/>
            <a:r>
              <a:rPr lang="en-GB" dirty="0" smtClean="0"/>
              <a:t>500,000 </a:t>
            </a:r>
            <a:r>
              <a:rPr lang="en-GB" dirty="0"/>
              <a:t>additional students in further and higher education by 2002 </a:t>
            </a:r>
            <a:endParaRPr lang="en-GB" dirty="0" smtClean="0"/>
          </a:p>
          <a:p>
            <a:pPr lvl="1"/>
            <a:r>
              <a:rPr lang="en-GB" dirty="0" smtClean="0"/>
              <a:t>more </a:t>
            </a:r>
            <a:r>
              <a:rPr lang="en-GB" dirty="0"/>
              <a:t>young people to continue to study beyond age 16 with government aid.</a:t>
            </a:r>
          </a:p>
        </p:txBody>
      </p:sp>
    </p:spTree>
    <p:extLst>
      <p:ext uri="{BB962C8B-B14F-4D97-AF65-F5344CB8AC3E}">
        <p14:creationId xmlns="" xmlns:p14="http://schemas.microsoft.com/office/powerpoint/2010/main" xmlns:mv="urn:schemas-microsoft-com:mac:vml" xmlns:mc="http://schemas.openxmlformats.org/markup-compatibility/2006" val="144586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AimHigher</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discourse </a:t>
            </a:r>
            <a:r>
              <a:rPr lang="en-GB" dirty="0"/>
              <a:t>of ‘</a:t>
            </a:r>
            <a:r>
              <a:rPr lang="en-GB" b="1" dirty="0">
                <a:solidFill>
                  <a:srgbClr val="FF0000"/>
                </a:solidFill>
              </a:rPr>
              <a:t>raising aspirations</a:t>
            </a:r>
            <a:r>
              <a:rPr lang="en-GB" dirty="0"/>
              <a:t>’ took central </a:t>
            </a:r>
            <a:r>
              <a:rPr lang="en-GB" dirty="0" smtClean="0"/>
              <a:t>stage: </a:t>
            </a:r>
            <a:r>
              <a:rPr lang="en-GB" dirty="0" err="1" smtClean="0"/>
              <a:t>Aimhigher</a:t>
            </a:r>
            <a:r>
              <a:rPr lang="en-GB" dirty="0"/>
              <a:t>: Excellence Challenge initiative was </a:t>
            </a:r>
            <a:r>
              <a:rPr lang="en-GB" dirty="0" smtClean="0"/>
              <a:t>introduced, Sept 2001</a:t>
            </a:r>
          </a:p>
          <a:p>
            <a:r>
              <a:rPr lang="en-GB" dirty="0" smtClean="0"/>
              <a:t>set </a:t>
            </a:r>
            <a:r>
              <a:rPr lang="en-GB" dirty="0"/>
              <a:t>out the Government’s aim to increase the number of young people from </a:t>
            </a:r>
            <a:r>
              <a:rPr lang="en-GB" b="1" dirty="0">
                <a:solidFill>
                  <a:srgbClr val="FF0000"/>
                </a:solidFill>
              </a:rPr>
              <a:t>disadvantaged</a:t>
            </a:r>
            <a:r>
              <a:rPr lang="en-GB" dirty="0"/>
              <a:t> backgrounds who had the qualifications and </a:t>
            </a:r>
            <a:r>
              <a:rPr lang="en-GB" b="1" dirty="0">
                <a:solidFill>
                  <a:srgbClr val="FF0000"/>
                </a:solidFill>
              </a:rPr>
              <a:t>potential</a:t>
            </a:r>
            <a:r>
              <a:rPr lang="en-GB" dirty="0"/>
              <a:t> necessary to enter higher education </a:t>
            </a:r>
            <a:r>
              <a:rPr lang="en-US" dirty="0"/>
              <a:t>(Morris &amp; Golden, 2005) </a:t>
            </a:r>
            <a:r>
              <a:rPr lang="en-GB" dirty="0"/>
              <a:t>but might have ‘</a:t>
            </a:r>
            <a:r>
              <a:rPr lang="en-GB" b="1" dirty="0">
                <a:solidFill>
                  <a:srgbClr val="FF0000"/>
                </a:solidFill>
              </a:rPr>
              <a:t>lacked aspiration</a:t>
            </a:r>
            <a:r>
              <a:rPr lang="en-GB" dirty="0" smtClean="0"/>
              <a:t>’</a:t>
            </a:r>
            <a:endParaRPr lang="en-US" dirty="0" smtClean="0"/>
          </a:p>
          <a:p>
            <a:r>
              <a:rPr lang="en-GB" dirty="0" smtClean="0"/>
              <a:t>an extra £150 million - over the next three years: to improve access to HE for ‘</a:t>
            </a:r>
            <a:r>
              <a:rPr lang="en-GB" b="1" dirty="0" smtClean="0">
                <a:solidFill>
                  <a:srgbClr val="FF0000"/>
                </a:solidFill>
              </a:rPr>
              <a:t>bright young students</a:t>
            </a:r>
            <a:r>
              <a:rPr lang="en-GB" dirty="0" smtClean="0"/>
              <a:t>’ from poorer backgrounds, whilst maintaining entry standards</a:t>
            </a:r>
          </a:p>
          <a:p>
            <a:endParaRPr lang="en-GB" dirty="0"/>
          </a:p>
        </p:txBody>
      </p:sp>
    </p:spTree>
    <p:extLst>
      <p:ext uri="{BB962C8B-B14F-4D97-AF65-F5344CB8AC3E}">
        <p14:creationId xmlns="" xmlns:p14="http://schemas.microsoft.com/office/powerpoint/2010/main" xmlns:mv="urn:schemas-microsoft-com:mac:vml" xmlns:mc="http://schemas.openxmlformats.org/markup-compatibility/2006" val="326086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Aimhigher</a:t>
            </a:r>
            <a:r>
              <a:rPr lang="en-GB" dirty="0"/>
              <a:t>: Partnerships for Progression scheme </a:t>
            </a:r>
          </a:p>
        </p:txBody>
      </p:sp>
      <p:sp>
        <p:nvSpPr>
          <p:cNvPr id="3" name="Content Placeholder 2"/>
          <p:cNvSpPr>
            <a:spLocks noGrp="1"/>
          </p:cNvSpPr>
          <p:nvPr>
            <p:ph idx="1"/>
          </p:nvPr>
        </p:nvSpPr>
        <p:spPr/>
        <p:txBody>
          <a:bodyPr>
            <a:normAutofit fontScale="77500" lnSpcReduction="20000"/>
          </a:bodyPr>
          <a:lstStyle/>
          <a:p>
            <a:r>
              <a:rPr lang="en-GB" dirty="0" smtClean="0"/>
              <a:t>to </a:t>
            </a:r>
            <a:r>
              <a:rPr lang="en-GB" dirty="0"/>
              <a:t>build on the extensive regional </a:t>
            </a:r>
            <a:r>
              <a:rPr lang="en-GB" dirty="0" smtClean="0"/>
              <a:t>&amp; </a:t>
            </a:r>
            <a:r>
              <a:rPr lang="en-GB" dirty="0"/>
              <a:t>local partnerships </a:t>
            </a:r>
            <a:r>
              <a:rPr lang="en-GB" dirty="0" smtClean="0"/>
              <a:t>already </a:t>
            </a:r>
            <a:r>
              <a:rPr lang="en-GB" dirty="0"/>
              <a:t>existed between HE and </a:t>
            </a:r>
            <a:r>
              <a:rPr lang="en-GB" dirty="0" smtClean="0"/>
              <a:t>FE -- operating </a:t>
            </a:r>
            <a:r>
              <a:rPr lang="en-GB" dirty="0"/>
              <a:t>in </a:t>
            </a:r>
            <a:r>
              <a:rPr lang="en-GB" dirty="0" smtClean="0"/>
              <a:t>9 </a:t>
            </a:r>
            <a:r>
              <a:rPr lang="en-GB" dirty="0"/>
              <a:t>regions </a:t>
            </a:r>
            <a:r>
              <a:rPr lang="en-GB" dirty="0" smtClean="0"/>
              <a:t>across England</a:t>
            </a:r>
          </a:p>
          <a:p>
            <a:r>
              <a:rPr lang="en-GB" dirty="0"/>
              <a:t>three broad strands of activity: </a:t>
            </a:r>
            <a:endParaRPr lang="en-GB" dirty="0" smtClean="0"/>
          </a:p>
          <a:p>
            <a:pPr marL="0" indent="0">
              <a:buNone/>
            </a:pPr>
            <a:r>
              <a:rPr lang="en-GB" dirty="0"/>
              <a:t>	</a:t>
            </a:r>
            <a:r>
              <a:rPr lang="en-GB" dirty="0" smtClean="0"/>
              <a:t>1</a:t>
            </a:r>
            <a:r>
              <a:rPr lang="en-GB" dirty="0"/>
              <a:t>) supporting and extending </a:t>
            </a:r>
            <a:r>
              <a:rPr lang="en-GB" b="1" dirty="0">
                <a:solidFill>
                  <a:srgbClr val="FF0000"/>
                </a:solidFill>
              </a:rPr>
              <a:t>partnerships between HE </a:t>
            </a:r>
            <a:r>
              <a:rPr lang="en-GB" b="1" dirty="0" smtClean="0">
                <a:solidFill>
                  <a:srgbClr val="FF0000"/>
                </a:solidFill>
              </a:rPr>
              <a:t>	and </a:t>
            </a:r>
            <a:r>
              <a:rPr lang="en-GB" b="1" dirty="0">
                <a:solidFill>
                  <a:srgbClr val="FF0000"/>
                </a:solidFill>
              </a:rPr>
              <a:t>FE</a:t>
            </a:r>
            <a:r>
              <a:rPr lang="en-GB" dirty="0"/>
              <a:t>, with dedicated staff to work with schools and </a:t>
            </a:r>
            <a:r>
              <a:rPr lang="en-GB" dirty="0" smtClean="0"/>
              <a:t>	FE </a:t>
            </a:r>
            <a:r>
              <a:rPr lang="en-GB" dirty="0"/>
              <a:t>and training providers; </a:t>
            </a:r>
            <a:endParaRPr lang="en-GB" dirty="0" smtClean="0"/>
          </a:p>
          <a:p>
            <a:pPr marL="0" indent="0">
              <a:buNone/>
            </a:pPr>
            <a:r>
              <a:rPr lang="en-GB" dirty="0"/>
              <a:t>	</a:t>
            </a:r>
            <a:r>
              <a:rPr lang="en-GB" dirty="0" smtClean="0"/>
              <a:t>2</a:t>
            </a:r>
            <a:r>
              <a:rPr lang="en-GB" dirty="0"/>
              <a:t>) </a:t>
            </a:r>
            <a:r>
              <a:rPr lang="en-GB" b="1" dirty="0">
                <a:solidFill>
                  <a:srgbClr val="FF0000"/>
                </a:solidFill>
              </a:rPr>
              <a:t>regionally co-ordinated </a:t>
            </a:r>
            <a:r>
              <a:rPr lang="en-GB" b="1" dirty="0" smtClean="0">
                <a:solidFill>
                  <a:srgbClr val="FF0000"/>
                </a:solidFill>
              </a:rPr>
              <a:t>activities</a:t>
            </a:r>
            <a:r>
              <a:rPr lang="en-GB" dirty="0" smtClean="0"/>
              <a:t>: </a:t>
            </a:r>
            <a:r>
              <a:rPr lang="en-GB" dirty="0"/>
              <a:t>summer </a:t>
            </a:r>
            <a:r>
              <a:rPr lang="en-GB" dirty="0" smtClean="0"/>
              <a:t>	schools</a:t>
            </a:r>
            <a:r>
              <a:rPr lang="en-GB" dirty="0"/>
              <a:t>, mentoring and shadowing for successive age </a:t>
            </a:r>
            <a:r>
              <a:rPr lang="en-GB" dirty="0" smtClean="0"/>
              <a:t>	groups </a:t>
            </a:r>
            <a:r>
              <a:rPr lang="en-GB" dirty="0"/>
              <a:t>of school and FE students, across different </a:t>
            </a:r>
            <a:r>
              <a:rPr lang="en-GB" dirty="0" smtClean="0"/>
              <a:t>	progression </a:t>
            </a:r>
            <a:r>
              <a:rPr lang="en-GB" dirty="0"/>
              <a:t>routes; </a:t>
            </a:r>
            <a:endParaRPr lang="en-GB" dirty="0" smtClean="0"/>
          </a:p>
          <a:p>
            <a:pPr marL="0" indent="0">
              <a:buNone/>
            </a:pPr>
            <a:r>
              <a:rPr lang="en-GB" dirty="0"/>
              <a:t>	</a:t>
            </a:r>
            <a:r>
              <a:rPr lang="en-GB" dirty="0" smtClean="0"/>
              <a:t>3</a:t>
            </a:r>
            <a:r>
              <a:rPr lang="en-GB" dirty="0"/>
              <a:t>) a national programme of </a:t>
            </a:r>
            <a:r>
              <a:rPr lang="en-GB" b="1" dirty="0">
                <a:solidFill>
                  <a:srgbClr val="FF0000"/>
                </a:solidFill>
              </a:rPr>
              <a:t>research, evaluation and </a:t>
            </a:r>
            <a:r>
              <a:rPr lang="en-GB" b="1" dirty="0" smtClean="0">
                <a:solidFill>
                  <a:srgbClr val="FF0000"/>
                </a:solidFill>
              </a:rPr>
              <a:t>	dissemination</a:t>
            </a:r>
            <a:r>
              <a:rPr lang="en-GB" dirty="0"/>
              <a:t>.</a:t>
            </a:r>
          </a:p>
          <a:p>
            <a:endParaRPr lang="en-GB" dirty="0"/>
          </a:p>
        </p:txBody>
      </p:sp>
    </p:spTree>
    <p:extLst>
      <p:ext uri="{BB962C8B-B14F-4D97-AF65-F5344CB8AC3E}">
        <p14:creationId xmlns="" xmlns:p14="http://schemas.microsoft.com/office/powerpoint/2010/main" xmlns:mv="urn:schemas-microsoft-com:mac:vml" xmlns:mc="http://schemas.openxmlformats.org/markup-compatibility/2006" val="2418220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The Future of Higher Education</a:t>
            </a:r>
            <a:r>
              <a:rPr lang="en-GB" dirty="0"/>
              <a:t> </a:t>
            </a:r>
          </a:p>
        </p:txBody>
      </p:sp>
      <p:sp>
        <p:nvSpPr>
          <p:cNvPr id="3" name="Content Placeholder 2"/>
          <p:cNvSpPr>
            <a:spLocks noGrp="1"/>
          </p:cNvSpPr>
          <p:nvPr>
            <p:ph idx="1"/>
          </p:nvPr>
        </p:nvSpPr>
        <p:spPr/>
        <p:txBody>
          <a:bodyPr>
            <a:normAutofit fontScale="92500" lnSpcReduction="10000"/>
          </a:bodyPr>
          <a:lstStyle/>
          <a:p>
            <a:r>
              <a:rPr lang="en-GB" dirty="0"/>
              <a:t>introduction of an ‘</a:t>
            </a:r>
            <a:r>
              <a:rPr lang="en-GB" b="1" dirty="0">
                <a:solidFill>
                  <a:srgbClr val="FF0000"/>
                </a:solidFill>
              </a:rPr>
              <a:t>Access Regulator</a:t>
            </a:r>
            <a:r>
              <a:rPr lang="en-GB" dirty="0"/>
              <a:t>’ to approve access agreements before any </a:t>
            </a:r>
            <a:r>
              <a:rPr lang="en-GB" dirty="0" smtClean="0"/>
              <a:t>institution could charge higher </a:t>
            </a:r>
            <a:r>
              <a:rPr lang="en-GB" dirty="0"/>
              <a:t>variable fees. </a:t>
            </a:r>
            <a:endParaRPr lang="en-GB" dirty="0" smtClean="0"/>
          </a:p>
          <a:p>
            <a:r>
              <a:rPr lang="en-GB" dirty="0" smtClean="0"/>
              <a:t>2 Aim </a:t>
            </a:r>
            <a:r>
              <a:rPr lang="en-GB" dirty="0"/>
              <a:t>Higher initiatives </a:t>
            </a:r>
            <a:r>
              <a:rPr lang="en-GB" dirty="0" smtClean="0"/>
              <a:t>- </a:t>
            </a:r>
            <a:r>
              <a:rPr lang="en-GB" b="1" dirty="0">
                <a:solidFill>
                  <a:srgbClr val="FF0000"/>
                </a:solidFill>
              </a:rPr>
              <a:t>brought together </a:t>
            </a:r>
            <a:r>
              <a:rPr lang="en-GB" dirty="0"/>
              <a:t>into </a:t>
            </a:r>
            <a:r>
              <a:rPr lang="en-GB" dirty="0" smtClean="0"/>
              <a:t>single programme --aim </a:t>
            </a:r>
            <a:r>
              <a:rPr lang="en-GB" dirty="0"/>
              <a:t>to create greater coherence of its WP </a:t>
            </a:r>
            <a:r>
              <a:rPr lang="en-GB" dirty="0" smtClean="0"/>
              <a:t>strategy</a:t>
            </a:r>
          </a:p>
          <a:p>
            <a:r>
              <a:rPr lang="en-GB" dirty="0" smtClean="0"/>
              <a:t>main </a:t>
            </a:r>
            <a:r>
              <a:rPr lang="en-GB" dirty="0"/>
              <a:t>focus of </a:t>
            </a:r>
            <a:r>
              <a:rPr lang="en-GB" b="1" dirty="0" err="1" smtClean="0">
                <a:solidFill>
                  <a:srgbClr val="FF0000"/>
                </a:solidFill>
              </a:rPr>
              <a:t>Aimhigher</a:t>
            </a:r>
            <a:r>
              <a:rPr lang="en-GB" dirty="0" smtClean="0"/>
              <a:t>: development </a:t>
            </a:r>
            <a:r>
              <a:rPr lang="en-GB" dirty="0"/>
              <a:t>of </a:t>
            </a:r>
            <a:r>
              <a:rPr lang="en-GB" b="1" dirty="0">
                <a:solidFill>
                  <a:srgbClr val="FF0000"/>
                </a:solidFill>
              </a:rPr>
              <a:t>outreach activities </a:t>
            </a:r>
            <a:r>
              <a:rPr lang="en-GB" dirty="0"/>
              <a:t>such as visits to university campuses, residential summer schools, master-classes and open days and mentoring schemes. </a:t>
            </a:r>
          </a:p>
        </p:txBody>
      </p:sp>
    </p:spTree>
    <p:extLst>
      <p:ext uri="{BB962C8B-B14F-4D97-AF65-F5344CB8AC3E}">
        <p14:creationId xmlns="" xmlns:p14="http://schemas.microsoft.com/office/powerpoint/2010/main" xmlns:mv="urn:schemas-microsoft-com:mac:vml" xmlns:mc="http://schemas.openxmlformats.org/markup-compatibility/2006" val="3145534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fontAlgn="auto" hangingPunct="1">
              <a:spcAft>
                <a:spcPts val="0"/>
              </a:spcAft>
              <a:defRPr/>
            </a:pPr>
            <a:r>
              <a:rPr lang="en-US"/>
              <a:t>Safeguarding </a:t>
            </a:r>
          </a:p>
        </p:txBody>
      </p:sp>
      <p:graphicFrame>
        <p:nvGraphicFramePr>
          <p:cNvPr id="4" name="Content Placeholder 3"/>
          <p:cNvGraphicFramePr>
            <a:graphicFrameLocks noGrp="1"/>
          </p:cNvGraphicFramePr>
          <p:nvPr>
            <p:ph idx="1"/>
          </p:nvPr>
        </p:nvGraphicFramePr>
        <p:xfrm>
          <a:off x="457200" y="1600200"/>
          <a:ext cx="8229600" cy="4206240"/>
        </p:xfrm>
        <a:graphic>
          <a:graphicData uri="http://schemas.openxmlformats.org/drawingml/2006/table">
            <a:tbl>
              <a:tblPr/>
              <a:tblGrid>
                <a:gridCol w="3505200"/>
                <a:gridCol w="47244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rPr>
                        <a:t>Our overriding priority is to ensure that as we expand HE places, we ensure that the expansion is of an appropriate quality and type to meet the demands of employers and the needs of the economy and students. We believe that the economy needs more work focused degrees—those, like our new foundation degrees, that offer specific, job-related skills. We want to see expansion in two-year, work-focused foundation degrees; and in mature students in the workforce developing their skills. As we do this, we will maintain the quality standards required for access to university, both </a:t>
                      </a:r>
                      <a:r>
                        <a:rPr kumimoji="0" lang="en-US" sz="1400" b="1" i="1"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rPr>
                        <a:t>safeguarding the standards of traditional honours degrees and promoting a step-change in the quality and reputation of workfocused courses</a:t>
                      </a:r>
                      <a:r>
                        <a:rPr kumimoji="0" lang="en-US" sz="1400" b="1" i="0"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rPr>
                        <a:t>. (DfES 2003: 64, emphasis added).</a:t>
                      </a:r>
                      <a:endParaRPr kumimoji="0" lang="en-GB" sz="1400" b="1" i="0"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Verdana" pitchFamily="-107" charset="0"/>
                        <a:ea typeface="ＭＳ Ｐゴシック" pitchFamily="-107" charset="-128"/>
                        <a:cs typeface="ＭＳ Ｐゴシック" pitchFamily="-107"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pic>
        <p:nvPicPr>
          <p:cNvPr id="22539" name="Picture 4" descr="title_image.jpg"/>
          <p:cNvPicPr>
            <a:picLocks noChangeAspect="1"/>
          </p:cNvPicPr>
          <p:nvPr/>
        </p:nvPicPr>
        <p:blipFill>
          <a:blip r:embed="rId2"/>
          <a:srcRect/>
          <a:stretch>
            <a:fillRect/>
          </a:stretch>
        </p:blipFill>
        <p:spPr bwMode="auto">
          <a:xfrm>
            <a:off x="762000" y="2438400"/>
            <a:ext cx="3175000" cy="267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&amp; Identities </a:t>
            </a:r>
            <a:endParaRPr lang="en-US" dirty="0"/>
          </a:p>
        </p:txBody>
      </p:sp>
      <p:sp>
        <p:nvSpPr>
          <p:cNvPr id="3" name="Content Placeholder 2"/>
          <p:cNvSpPr>
            <a:spLocks noGrp="1"/>
          </p:cNvSpPr>
          <p:nvPr>
            <p:ph idx="1"/>
          </p:nvPr>
        </p:nvSpPr>
        <p:spPr/>
        <p:txBody>
          <a:bodyPr>
            <a:normAutofit fontScale="70000" lnSpcReduction="20000"/>
          </a:bodyPr>
          <a:lstStyle/>
          <a:p>
            <a:r>
              <a:rPr lang="en-GB" dirty="0"/>
              <a:t>Research-</a:t>
            </a:r>
            <a:r>
              <a:rPr lang="en-GB" dirty="0" smtClean="0"/>
              <a:t>intensive </a:t>
            </a:r>
            <a:r>
              <a:rPr lang="en-GB" dirty="0" err="1" smtClean="0"/>
              <a:t>HEIs</a:t>
            </a:r>
            <a:r>
              <a:rPr lang="en-GB" dirty="0" smtClean="0"/>
              <a:t> - </a:t>
            </a:r>
            <a:r>
              <a:rPr lang="en-GB" dirty="0"/>
              <a:t>recruit students largely from affluent socio-economic </a:t>
            </a:r>
            <a:r>
              <a:rPr lang="en-GB" dirty="0" smtClean="0"/>
              <a:t>backgrounds</a:t>
            </a:r>
          </a:p>
          <a:p>
            <a:r>
              <a:rPr lang="en-GB" dirty="0" smtClean="0"/>
              <a:t>new ‘post</a:t>
            </a:r>
            <a:r>
              <a:rPr lang="en-GB" dirty="0"/>
              <a:t>-</a:t>
            </a:r>
            <a:r>
              <a:rPr lang="en-GB" dirty="0" smtClean="0"/>
              <a:t>1992’ </a:t>
            </a:r>
            <a:r>
              <a:rPr lang="en-GB" dirty="0" err="1" smtClean="0"/>
              <a:t>HEIs</a:t>
            </a:r>
            <a:r>
              <a:rPr lang="en-GB" dirty="0" smtClean="0"/>
              <a:t> </a:t>
            </a:r>
            <a:r>
              <a:rPr lang="en-GB" dirty="0"/>
              <a:t>associated most strongly with recruiting students from traditionally under-represented and ‘diverse’ </a:t>
            </a:r>
            <a:r>
              <a:rPr lang="en-GB" dirty="0" smtClean="0"/>
              <a:t>backgrounds</a:t>
            </a:r>
          </a:p>
          <a:p>
            <a:r>
              <a:rPr lang="en-GB" b="1" dirty="0" smtClean="0"/>
              <a:t>institutional </a:t>
            </a:r>
            <a:r>
              <a:rPr lang="en-GB" b="1" dirty="0"/>
              <a:t>identities </a:t>
            </a:r>
            <a:r>
              <a:rPr lang="en-GB" dirty="0"/>
              <a:t>of universities within this differentiated system are strongly tied up with student </a:t>
            </a:r>
            <a:r>
              <a:rPr lang="en-GB" dirty="0" smtClean="0"/>
              <a:t>identities</a:t>
            </a:r>
          </a:p>
          <a:p>
            <a:r>
              <a:rPr lang="en-GB" dirty="0" smtClean="0"/>
              <a:t>this </a:t>
            </a:r>
            <a:r>
              <a:rPr lang="en-GB" dirty="0"/>
              <a:t>profoundly shapes individual </a:t>
            </a:r>
            <a:r>
              <a:rPr lang="en-GB" b="1" dirty="0"/>
              <a:t>aspirations and choices </a:t>
            </a:r>
            <a:r>
              <a:rPr lang="en-GB" dirty="0"/>
              <a:t>in relation to HE participation (</a:t>
            </a:r>
            <a:r>
              <a:rPr lang="en-GB" dirty="0" err="1"/>
              <a:t>Reay</a:t>
            </a:r>
            <a:r>
              <a:rPr lang="en-GB" dirty="0"/>
              <a:t> et al., 2005; </a:t>
            </a:r>
            <a:r>
              <a:rPr lang="en-GB" dirty="0" err="1"/>
              <a:t>Reay</a:t>
            </a:r>
            <a:r>
              <a:rPr lang="en-GB" dirty="0"/>
              <a:t> at al., 2001)</a:t>
            </a:r>
            <a:r>
              <a:rPr lang="en-GB" dirty="0" smtClean="0"/>
              <a:t> and </a:t>
            </a:r>
            <a:r>
              <a:rPr lang="en-GB" dirty="0"/>
              <a:t>student experience (</a:t>
            </a:r>
            <a:r>
              <a:rPr lang="en-GB" dirty="0" err="1"/>
              <a:t>Crozier</a:t>
            </a:r>
            <a:r>
              <a:rPr lang="en-GB" dirty="0"/>
              <a:t> and </a:t>
            </a:r>
            <a:r>
              <a:rPr lang="en-GB" dirty="0" err="1"/>
              <a:t>Reay</a:t>
            </a:r>
            <a:r>
              <a:rPr lang="en-GB" dirty="0"/>
              <a:t>, 2008).</a:t>
            </a:r>
            <a:r>
              <a:rPr lang="en-GB" dirty="0" smtClean="0"/>
              <a:t> </a:t>
            </a:r>
          </a:p>
          <a:p>
            <a:r>
              <a:rPr lang="en-GB" dirty="0" smtClean="0"/>
              <a:t>Such </a:t>
            </a:r>
            <a:r>
              <a:rPr lang="en-GB" dirty="0"/>
              <a:t>hierarchies</a:t>
            </a:r>
            <a:r>
              <a:rPr lang="en-GB" dirty="0" smtClean="0"/>
              <a:t> re</a:t>
            </a:r>
            <a:r>
              <a:rPr lang="en-GB" dirty="0"/>
              <a:t>/produced through neoliberal </a:t>
            </a:r>
            <a:r>
              <a:rPr lang="en-GB" dirty="0" smtClean="0"/>
              <a:t>frameworks: deploy </a:t>
            </a:r>
            <a:r>
              <a:rPr lang="en-GB" dirty="0"/>
              <a:t>market mechanisms such as league tables to ‘</a:t>
            </a:r>
            <a:r>
              <a:rPr lang="en-GB" b="1" dirty="0"/>
              <a:t>exert pressure on universities to comply with consumer demand</a:t>
            </a:r>
            <a:r>
              <a:rPr lang="en-GB" dirty="0"/>
              <a:t>’ (</a:t>
            </a:r>
            <a:r>
              <a:rPr lang="en-GB" dirty="0" err="1"/>
              <a:t>Naidoo</a:t>
            </a:r>
            <a:r>
              <a:rPr lang="en-GB" dirty="0"/>
              <a:t> 2003: 250).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213</TotalTime>
  <Words>1723</Words>
  <Application>Microsoft Office PowerPoint</Application>
  <PresentationFormat>On-screen Show (4:3)</PresentationFormat>
  <Paragraphs>119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An Intro to WP Policy in the UK</vt:lpstr>
      <vt:lpstr>Education, education, education</vt:lpstr>
      <vt:lpstr>Dearing – key points:</vt:lpstr>
      <vt:lpstr>Green Paper: The Learning Age</vt:lpstr>
      <vt:lpstr>AimHigher</vt:lpstr>
      <vt:lpstr>Aimhigher: Partnerships for Progression scheme </vt:lpstr>
      <vt:lpstr>The Future of Higher Education </vt:lpstr>
      <vt:lpstr>Safeguarding </vt:lpstr>
      <vt:lpstr>Difference &amp; Identities </vt:lpstr>
      <vt:lpstr>Higher Education Act 2004</vt:lpstr>
      <vt:lpstr>HE Act 2004</vt:lpstr>
      <vt:lpstr>lifelong learning networks (LLNs).</vt:lpstr>
      <vt:lpstr>Higher Ambitions (Nov 2009)</vt:lpstr>
      <vt:lpstr>Browne Review of HE Funding </vt:lpstr>
      <vt:lpstr>Claims of Browne review (2010)</vt:lpstr>
      <vt:lpstr>Report from OFFA</vt:lpstr>
      <vt:lpstr>Key recommendations of OFFA report</vt:lpstr>
      <vt:lpstr>OFFA &amp; Access Agreements </vt:lpstr>
      <vt:lpstr>National scholarship programme</vt:lpstr>
      <vt:lpstr>continuities….</vt:lpstr>
      <vt:lpstr>Tensions &amp; conflicts…</vt:lpstr>
      <vt:lpstr>Economic concerns</vt:lpstr>
      <vt:lpstr>Impact of neoliberalism on equity </vt:lpstr>
      <vt:lpstr>Final reflections </vt:lpstr>
    </vt:vector>
  </TitlesOfParts>
  <Company>Roehampton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 to WP Policy in the UK</dc:title>
  <dc:creator>RusAdmin</dc:creator>
  <cp:lastModifiedBy>Administrator</cp:lastModifiedBy>
  <cp:revision>7</cp:revision>
  <dcterms:created xsi:type="dcterms:W3CDTF">2012-05-20T14:34:54Z</dcterms:created>
  <dcterms:modified xsi:type="dcterms:W3CDTF">2012-05-21T15:38:36Z</dcterms:modified>
</cp:coreProperties>
</file>