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92" r:id="rId4"/>
    <p:sldId id="290" r:id="rId5"/>
    <p:sldId id="291" r:id="rId6"/>
    <p:sldId id="269" r:id="rId7"/>
    <p:sldId id="286" r:id="rId8"/>
  </p:sldIdLst>
  <p:sldSz cx="9144000" cy="6858000" type="screen4x3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3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9213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466B9-391A-417D-9534-F4B44E545508}" type="datetimeFigureOut">
              <a:rPr lang="en-GB" smtClean="0"/>
              <a:t>24/05/2012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9213" y="9444038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F564F-398B-4310-B30C-510F824FAC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AE52D-B5D1-4633-8FC4-F21DC3C2B86E}" type="datetimeFigureOut">
              <a:rPr lang="en-GB" smtClean="0"/>
              <a:pPr/>
              <a:t>24/05/2012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22694"/>
            <a:ext cx="544957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14356-FC9E-4CA1-A3E1-D3040C35C49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7586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4356-FC9E-4CA1-A3E1-D3040C35C49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1379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14356-FC9E-4CA1-A3E1-D3040C35C496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81379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829E16-710E-42F1-B5DE-49E4474B838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2008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83-E4AB-4066-9DEA-08CD4A3D44FB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7E36C-3587-4FF2-A0C7-6C1F8341A2D8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33201-16BA-4912-86A7-8D2700FD365B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C114-8B4B-4FB5-8E59-582B26734459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60A53-87B3-4AB7-AE9D-9B750E4A336D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7F3A-3105-4C23-9880-637D1A861F87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80B44-566B-4107-ACE4-48F03DFAC4F6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E655E-1B4A-476A-AADD-BF66F4FD534E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15E13-ACB3-425B-BAA3-079445D10840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94D2B-CEB5-48D2-B782-15478B42A4E1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07E17-F491-4668-B154-05A7401D1D60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92959-9171-4BC9-8685-C51AF4C0B07E}" type="datetime2">
              <a:rPr lang="en-US" smtClean="0"/>
              <a:t>Thursday, May 24,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CAF20-90BD-974E-9AB1-4BA8948E41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2209800"/>
            <a:ext cx="3592769" cy="1295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Sandra </a:t>
            </a:r>
            <a:r>
              <a:rPr lang="en-GB" dirty="0" err="1" smtClean="0"/>
              <a:t>craig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Academic learning adviser (ALA</a:t>
            </a:r>
            <a:r>
              <a:rPr lang="en-GB" dirty="0" smtClean="0"/>
              <a:t>)</a:t>
            </a:r>
            <a:br>
              <a:rPr lang="en-GB" dirty="0" smtClean="0"/>
            </a:br>
            <a:r>
              <a:rPr lang="en-GB" sz="3100" dirty="0" smtClean="0"/>
              <a:t>24 May 2012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verseblue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839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0" y="764704"/>
            <a:ext cx="38164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600" b="1" dirty="0" smtClean="0">
                <a:solidFill>
                  <a:schemeClr val="bg1"/>
                </a:solidFill>
                <a:ea typeface="ＭＳ Ｐゴシック" pitchFamily="34" charset="-128"/>
              </a:rPr>
              <a:t>ALAs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628800"/>
            <a:ext cx="8784976" cy="729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ea typeface="ＭＳ Ｐゴシック" pitchFamily="34" charset="-128"/>
              </a:rPr>
              <a:t> </a:t>
            </a:r>
            <a:endParaRPr lang="en-GB" dirty="0" smtClean="0">
              <a:ea typeface="ＭＳ Ｐゴシック" pitchFamily="34" charset="-128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GB" sz="2800" dirty="0" smtClean="0">
                <a:ea typeface="ＭＳ Ｐゴシック" pitchFamily="34" charset="-128"/>
              </a:rPr>
              <a:t>One ALA who specialises in mathematics and statistics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GB" sz="2800" dirty="0">
                <a:ea typeface="ＭＳ Ｐゴシック" pitchFamily="34" charset="-128"/>
              </a:rPr>
              <a:t>There are seven ALAs who provide academic writing development sessions 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en-GB" sz="2800" dirty="0" smtClean="0">
                <a:ea typeface="ＭＳ Ｐゴシック" pitchFamily="34" charset="-128"/>
              </a:rPr>
              <a:t>Each Department has a named ALA whom students can contact</a:t>
            </a:r>
          </a:p>
          <a:p>
            <a:pPr>
              <a:defRPr/>
            </a:pPr>
            <a:r>
              <a:rPr lang="en-GB" sz="2800" dirty="0" smtClean="0"/>
              <a:t>Tutoring to students in :-</a:t>
            </a:r>
          </a:p>
          <a:p>
            <a:pPr marL="742950" lvl="2" indent="-285750">
              <a:buFont typeface="Wingdings" pitchFamily="2" charset="2"/>
              <a:buChar char="q"/>
              <a:defRPr/>
            </a:pPr>
            <a:r>
              <a:rPr lang="en-GB" sz="2800" dirty="0"/>
              <a:t>O</a:t>
            </a:r>
            <a:r>
              <a:rPr lang="en-GB" sz="2800" dirty="0" smtClean="0"/>
              <a:t>ne to one meetings (booked through </a:t>
            </a:r>
            <a:r>
              <a:rPr lang="en-GB" sz="2800" dirty="0" err="1" smtClean="0"/>
              <a:t>moodle</a:t>
            </a:r>
            <a:r>
              <a:rPr lang="en-GB" sz="2800" dirty="0"/>
              <a:t> </a:t>
            </a:r>
            <a:r>
              <a:rPr lang="en-GB" sz="2800" dirty="0" smtClean="0"/>
              <a:t>or email)</a:t>
            </a:r>
          </a:p>
          <a:p>
            <a:pPr marL="742950" lvl="2" indent="-285750">
              <a:buFont typeface="Wingdings" pitchFamily="2" charset="2"/>
              <a:buChar char="q"/>
              <a:defRPr/>
            </a:pPr>
            <a:r>
              <a:rPr lang="en-GB" sz="2800" dirty="0" smtClean="0"/>
              <a:t>Small group sessions </a:t>
            </a:r>
          </a:p>
          <a:p>
            <a:pPr marL="742950" lvl="2" indent="-285750">
              <a:buFont typeface="Wingdings" pitchFamily="2" charset="2"/>
              <a:buChar char="q"/>
              <a:defRPr/>
            </a:pPr>
            <a:r>
              <a:rPr lang="en-GB" sz="2800" dirty="0" smtClean="0"/>
              <a:t>Bi-weekly </a:t>
            </a:r>
            <a:r>
              <a:rPr lang="en-GB" sz="2800" dirty="0" smtClean="0"/>
              <a:t>workshops</a:t>
            </a:r>
          </a:p>
          <a:p>
            <a:pPr marL="742950" lvl="2" indent="-285750">
              <a:buFont typeface="Wingdings" pitchFamily="2" charset="2"/>
              <a:buChar char="q"/>
              <a:defRPr/>
            </a:pPr>
            <a:r>
              <a:rPr lang="en-GB" sz="2800" dirty="0" smtClean="0"/>
              <a:t>In class sessions</a:t>
            </a:r>
            <a:endParaRPr lang="en-GB" sz="2800" dirty="0" smtClean="0"/>
          </a:p>
          <a:p>
            <a:pPr marL="742950" lvl="2" indent="-285750">
              <a:buFont typeface="Wingdings" pitchFamily="2" charset="2"/>
              <a:buChar char="q"/>
              <a:defRPr/>
            </a:pPr>
            <a:endParaRPr lang="en-GB" sz="2800" dirty="0" smtClean="0"/>
          </a:p>
          <a:p>
            <a:pPr marL="742950" lvl="2" indent="-285750">
              <a:buFont typeface="Wingdings" pitchFamily="2" charset="2"/>
              <a:buChar char="q"/>
              <a:defRPr/>
            </a:pPr>
            <a:endParaRPr lang="en-GB" sz="2800" dirty="0"/>
          </a:p>
          <a:p>
            <a:pPr marL="285750" indent="-285750">
              <a:buFont typeface="Wingdings" pitchFamily="2" charset="2"/>
              <a:buChar char="q"/>
              <a:defRPr/>
            </a:pPr>
            <a:endParaRPr lang="en-GB" sz="2000" dirty="0" smtClean="0">
              <a:ea typeface="ＭＳ Ｐゴシック" pitchFamily="34" charset="-128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endParaRPr lang="en-GB" sz="2000" dirty="0" smtClean="0">
              <a:ea typeface="ＭＳ Ｐゴシック" pitchFamily="34" charset="-128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endParaRPr lang="en-GB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725144"/>
          </a:xfrm>
        </p:spPr>
        <p:txBody>
          <a:bodyPr>
            <a:normAutofit lnSpcReduction="10000"/>
          </a:bodyPr>
          <a:lstStyle/>
          <a:p>
            <a:pPr marL="57150" indent="0">
              <a:buNone/>
            </a:pPr>
            <a:r>
              <a:rPr lang="en-GB" dirty="0" smtClean="0"/>
              <a:t>During the first year of studies students need </a:t>
            </a:r>
            <a:r>
              <a:rPr lang="en-GB" dirty="0" smtClean="0"/>
              <a:t>clarity about expectations; information </a:t>
            </a:r>
            <a:r>
              <a:rPr lang="en-GB" dirty="0" smtClean="0"/>
              <a:t>and guidance about the requirements of independent </a:t>
            </a:r>
            <a:r>
              <a:rPr lang="en-GB" dirty="0" smtClean="0"/>
              <a:t>study </a:t>
            </a:r>
            <a:endParaRPr lang="en-GB" dirty="0" smtClean="0"/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Students leaving home for the first time and </a:t>
            </a:r>
            <a:r>
              <a:rPr lang="en-GB" dirty="0" smtClean="0"/>
              <a:t>mature </a:t>
            </a:r>
            <a:r>
              <a:rPr lang="en-GB" dirty="0" smtClean="0"/>
              <a:t>students returning to studies </a:t>
            </a:r>
            <a:r>
              <a:rPr lang="en-GB" dirty="0" smtClean="0"/>
              <a:t>and possibly managing </a:t>
            </a:r>
            <a:r>
              <a:rPr lang="en-GB" dirty="0" smtClean="0"/>
              <a:t>conflicting </a:t>
            </a:r>
            <a:r>
              <a:rPr lang="en-GB" dirty="0" smtClean="0"/>
              <a:t>personal commitments</a:t>
            </a:r>
            <a:endParaRPr lang="en-GB" dirty="0" smtClean="0"/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Familiarising students with the conventions of academic writing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Reinforcing the need to read/research </a:t>
            </a:r>
            <a:r>
              <a:rPr lang="en-GB" dirty="0" smtClean="0"/>
              <a:t>widely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Translating </a:t>
            </a:r>
            <a:r>
              <a:rPr lang="en-GB" dirty="0" smtClean="0"/>
              <a:t>experiential learning into theory</a:t>
            </a:r>
          </a:p>
          <a:p>
            <a:pPr lvl="1">
              <a:buNone/>
            </a:pPr>
            <a:endParaRPr lang="en-GB" dirty="0" smtClean="0"/>
          </a:p>
          <a:p>
            <a:pPr lvl="1">
              <a:buFont typeface="Wingdings" pitchFamily="2" charset="2"/>
              <a:buChar char="q"/>
            </a:pPr>
            <a:endParaRPr lang="en-GB" dirty="0" smtClean="0"/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  <p:pic>
        <p:nvPicPr>
          <p:cNvPr id="4" name="Picture 3" descr="reverseblueb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1328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9872" y="476672"/>
            <a:ext cx="5472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ea typeface="ＭＳ Ｐゴシック" pitchFamily="34" charset="-128"/>
              </a:rPr>
              <a:t>Main student needs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97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725144"/>
          </a:xfrm>
        </p:spPr>
        <p:txBody>
          <a:bodyPr>
            <a:normAutofit fontScale="85000" lnSpcReduction="20000"/>
          </a:bodyPr>
          <a:lstStyle/>
          <a:p>
            <a:pPr lvl="1">
              <a:buFont typeface="Wingdings" pitchFamily="2" charset="2"/>
              <a:buChar char="q"/>
            </a:pPr>
            <a:r>
              <a:rPr lang="en-GB" dirty="0"/>
              <a:t>On-going induction and </a:t>
            </a:r>
            <a:r>
              <a:rPr lang="en-GB" dirty="0" smtClean="0"/>
              <a:t>knowledge about transition </a:t>
            </a:r>
            <a:r>
              <a:rPr lang="en-GB" dirty="0"/>
              <a:t>processes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Bridge </a:t>
            </a:r>
            <a:r>
              <a:rPr lang="en-GB" dirty="0"/>
              <a:t>the gap between expectations and </a:t>
            </a:r>
            <a:r>
              <a:rPr lang="en-GB" dirty="0" smtClean="0"/>
              <a:t>aspirations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Encourage </a:t>
            </a:r>
            <a:r>
              <a:rPr lang="en-GB" b="1" u="sng" dirty="0" smtClean="0"/>
              <a:t>all</a:t>
            </a:r>
            <a:r>
              <a:rPr lang="en-GB" dirty="0" smtClean="0"/>
              <a:t> students to have active </a:t>
            </a:r>
            <a:r>
              <a:rPr lang="en-GB" dirty="0"/>
              <a:t>participation in </a:t>
            </a:r>
            <a:r>
              <a:rPr lang="en-GB" dirty="0" smtClean="0"/>
              <a:t>lectures - permission to have a ‘voice’ 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Provide year long generic academic development </a:t>
            </a:r>
            <a:r>
              <a:rPr lang="en-GB" dirty="0" smtClean="0"/>
              <a:t>programmes </a:t>
            </a:r>
            <a:r>
              <a:rPr lang="en-GB" dirty="0" smtClean="0"/>
              <a:t>(Autumn, Spring and Summer)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Personalised support for individual needs of students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Inspire students in how to sustain university life and meet the requirements of their programme of study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Increase knowledge about using feedback to go </a:t>
            </a:r>
            <a:r>
              <a:rPr lang="en-GB" dirty="0"/>
              <a:t>up a grade </a:t>
            </a:r>
            <a:r>
              <a:rPr lang="en-GB" dirty="0" smtClean="0"/>
              <a:t>and to continually monitor their degree classification process (DCP) </a:t>
            </a:r>
          </a:p>
          <a:p>
            <a:pPr lvl="1">
              <a:buFont typeface="Wingdings" pitchFamily="2" charset="2"/>
              <a:buChar char="q"/>
            </a:pPr>
            <a:r>
              <a:rPr lang="en-GB" dirty="0" smtClean="0"/>
              <a:t>Prepare bespoke sessions as requested by lecturers – e.g. Reflective writing, Critical thinking</a:t>
            </a:r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  <p:pic>
        <p:nvPicPr>
          <p:cNvPr id="4" name="Picture 3" descr="reverseblueb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21328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19872" y="476672"/>
            <a:ext cx="547260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>
                <a:solidFill>
                  <a:schemeClr val="bg1"/>
                </a:solidFill>
                <a:ea typeface="ＭＳ Ｐゴシック" pitchFamily="34" charset="-128"/>
              </a:rPr>
              <a:t>The role of an ALA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000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132856"/>
            <a:ext cx="8856984" cy="4725144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q"/>
              <a:defRPr/>
            </a:pPr>
            <a:r>
              <a:rPr lang="en-GB" sz="2800" dirty="0">
                <a:ea typeface="ＭＳ Ｐゴシック" pitchFamily="34" charset="-128"/>
              </a:rPr>
              <a:t>Recruit, train and support student mentors</a:t>
            </a:r>
          </a:p>
          <a:p>
            <a:pPr marL="0" indent="0">
              <a:buNone/>
            </a:pPr>
            <a:r>
              <a:rPr lang="en-GB" sz="2800" dirty="0">
                <a:ea typeface="ＭＳ Ｐゴシック" pitchFamily="34" charset="-128"/>
              </a:rPr>
              <a:t>Collaborate and </a:t>
            </a:r>
            <a:r>
              <a:rPr lang="en-GB" sz="2800" dirty="0" smtClean="0">
                <a:ea typeface="ＭＳ Ｐゴシック" pitchFamily="34" charset="-128"/>
              </a:rPr>
              <a:t>contribute </a:t>
            </a:r>
            <a:r>
              <a:rPr lang="en-GB" sz="2800" dirty="0" smtClean="0">
                <a:ea typeface="ＭＳ Ｐゴシック" pitchFamily="34" charset="-128"/>
              </a:rPr>
              <a:t>at various University level meetings about </a:t>
            </a:r>
            <a:r>
              <a:rPr lang="en-GB" sz="2800" dirty="0" smtClean="0">
                <a:ea typeface="ＭＳ Ｐゴシック" pitchFamily="34" charset="-128"/>
              </a:rPr>
              <a:t>emerging student </a:t>
            </a:r>
            <a:r>
              <a:rPr lang="en-GB" sz="2800" dirty="0" smtClean="0">
                <a:ea typeface="ＭＳ Ｐゴシック" pitchFamily="34" charset="-128"/>
              </a:rPr>
              <a:t>trends: –</a:t>
            </a:r>
            <a:endParaRPr lang="en-GB" sz="2800" dirty="0">
              <a:ea typeface="ＭＳ Ｐゴシック" pitchFamily="34" charset="-128"/>
            </a:endParaRPr>
          </a:p>
          <a:p>
            <a:pPr marL="1028700" lvl="1" indent="-571500">
              <a:buFont typeface="Wingdings" pitchFamily="2" charset="2"/>
              <a:buChar char="q"/>
            </a:pPr>
            <a:r>
              <a:rPr lang="en-GB" dirty="0">
                <a:ea typeface="ＭＳ Ｐゴシック" pitchFamily="34" charset="-128"/>
              </a:rPr>
              <a:t>Departmental</a:t>
            </a:r>
          </a:p>
          <a:p>
            <a:pPr marL="1028700" lvl="1" indent="-571500">
              <a:buFont typeface="Wingdings" pitchFamily="2" charset="2"/>
              <a:buChar char="q"/>
            </a:pPr>
            <a:r>
              <a:rPr lang="en-GB" dirty="0">
                <a:ea typeface="ＭＳ Ｐゴシック" pitchFamily="34" charset="-128"/>
              </a:rPr>
              <a:t>Learning and teaching advisory groups</a:t>
            </a:r>
          </a:p>
          <a:p>
            <a:pPr marL="1028700" lvl="1" indent="-571500">
              <a:buFont typeface="Wingdings" pitchFamily="2" charset="2"/>
              <a:buChar char="q"/>
            </a:pPr>
            <a:r>
              <a:rPr lang="en-GB" dirty="0">
                <a:ea typeface="ＭＳ Ｐゴシック" pitchFamily="34" charset="-128"/>
              </a:rPr>
              <a:t>Programme boards</a:t>
            </a:r>
          </a:p>
          <a:p>
            <a:pPr marL="1028700" lvl="1" indent="-571500">
              <a:buFont typeface="Wingdings" pitchFamily="2" charset="2"/>
              <a:buChar char="q"/>
            </a:pPr>
            <a:r>
              <a:rPr lang="en-GB" dirty="0">
                <a:ea typeface="ＭＳ Ｐゴシック" pitchFamily="34" charset="-128"/>
              </a:rPr>
              <a:t>Teaching enhancement group (how to develop and improve student experiences)</a:t>
            </a:r>
          </a:p>
          <a:p>
            <a:pPr>
              <a:buFontTx/>
              <a:buNone/>
            </a:pPr>
            <a:endParaRPr lang="en-GB" dirty="0">
              <a:ea typeface="ＭＳ Ｐゴシック" pitchFamily="34" charset="-128"/>
            </a:endParaRPr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  <p:pic>
        <p:nvPicPr>
          <p:cNvPr id="4" name="Picture 3" descr="reverseblue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21328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15816" y="476672"/>
            <a:ext cx="59766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400" b="1" dirty="0" smtClean="0">
                <a:solidFill>
                  <a:schemeClr val="bg1"/>
                </a:solidFill>
                <a:ea typeface="ＭＳ Ｐゴシック" pitchFamily="34" charset="-128"/>
              </a:rPr>
              <a:t>University-wide context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934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reverseblueb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198397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292080" y="2060848"/>
            <a:ext cx="28803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>
                <a:ea typeface="ＭＳ Ｐゴシック" pitchFamily="34" charset="-128"/>
              </a:rPr>
              <a:t> </a:t>
            </a:r>
            <a:endParaRPr lang="en-GB" sz="3600" dirty="0"/>
          </a:p>
        </p:txBody>
      </p:sp>
      <p:sp>
        <p:nvSpPr>
          <p:cNvPr id="6" name="Rectangle 5"/>
          <p:cNvSpPr/>
          <p:nvPr/>
        </p:nvSpPr>
        <p:spPr>
          <a:xfrm>
            <a:off x="395536" y="1772817"/>
            <a:ext cx="828092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ea typeface="ＭＳ Ｐゴシック" pitchFamily="34" charset="-128"/>
              </a:rPr>
              <a:t> </a:t>
            </a:r>
            <a:endParaRPr lang="en-GB" dirty="0" smtClean="0">
              <a:ea typeface="ＭＳ Ｐゴシック" pitchFamily="34" charset="-128"/>
            </a:endParaRPr>
          </a:p>
          <a:p>
            <a:pPr algn="ctr">
              <a:defRPr/>
            </a:pPr>
            <a:endParaRPr lang="en-GB" dirty="0">
              <a:ea typeface="ＭＳ Ｐゴシック" pitchFamily="34" charset="-128"/>
            </a:endParaRPr>
          </a:p>
          <a:p>
            <a:pPr algn="ctr">
              <a:buFontTx/>
              <a:buNone/>
            </a:pPr>
            <a:r>
              <a:rPr lang="en-GB" sz="4400" b="1" dirty="0" smtClean="0">
                <a:ea typeface="ＭＳ Ｐゴシック" pitchFamily="34" charset="-128"/>
              </a:rPr>
              <a:t>  </a:t>
            </a:r>
          </a:p>
          <a:p>
            <a:pPr algn="ctr">
              <a:buFontTx/>
              <a:buNone/>
            </a:pPr>
            <a:r>
              <a:rPr lang="en-GB" sz="2400" b="1" dirty="0" smtClean="0">
                <a:ea typeface="ＭＳ Ｐゴシック" pitchFamily="34" charset="-128"/>
              </a:rPr>
              <a:t> </a:t>
            </a:r>
            <a:endParaRPr lang="en-GB" dirty="0">
              <a:ea typeface="ＭＳ Ｐゴシック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  <a:ea typeface="ＭＳ Ｐゴシック" pitchFamily="34" charset="-128"/>
              </a:rPr>
              <a:t>                    </a:t>
            </a:r>
            <a:r>
              <a:rPr lang="en-GB" sz="3600" b="1" dirty="0" smtClean="0">
                <a:solidFill>
                  <a:schemeClr val="bg1"/>
                </a:solidFill>
                <a:ea typeface="ＭＳ Ｐゴシック" pitchFamily="34" charset="-128"/>
              </a:rPr>
              <a:t>Recognition and rewards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GB" dirty="0" smtClean="0">
                <a:ea typeface="ＭＳ Ｐゴシック" pitchFamily="34" charset="-128"/>
              </a:rPr>
              <a:t>Student achievement of aspirations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dirty="0" smtClean="0">
                <a:ea typeface="ＭＳ Ｐゴシック" pitchFamily="34" charset="-128"/>
              </a:rPr>
              <a:t>Being an integral part of student journey from the first year of studies through to graduation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GB" dirty="0" smtClean="0">
                <a:ea typeface="ＭＳ Ｐゴシック" pitchFamily="34" charset="-128"/>
              </a:rPr>
              <a:t>Recipient of the </a:t>
            </a:r>
            <a:r>
              <a:rPr lang="en-GB" dirty="0" smtClean="0">
                <a:ea typeface="ＭＳ Ｐゴシック" pitchFamily="34" charset="-128"/>
              </a:rPr>
              <a:t>inaugural </a:t>
            </a:r>
            <a:r>
              <a:rPr lang="en-GB" dirty="0" smtClean="0"/>
              <a:t>Student-Led </a:t>
            </a:r>
            <a:r>
              <a:rPr lang="en-GB" dirty="0"/>
              <a:t>Teaching Award </a:t>
            </a:r>
            <a:r>
              <a:rPr lang="en-GB" dirty="0" smtClean="0"/>
              <a:t>for Best </a:t>
            </a:r>
            <a:r>
              <a:rPr lang="en-GB" dirty="0"/>
              <a:t>Support Staff.</a:t>
            </a:r>
          </a:p>
          <a:p>
            <a:pPr>
              <a:buFont typeface="Wingdings" pitchFamily="2" charset="2"/>
              <a:buChar char="q"/>
              <a:defRPr/>
            </a:pPr>
            <a:endParaRPr lang="en-GB" dirty="0">
              <a:ea typeface="ＭＳ Ｐゴシック" pitchFamily="34" charset="-128"/>
            </a:endParaRPr>
          </a:p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85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17145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 cstate="print"/>
          <a:srcRect r="1718" b="9128"/>
          <a:stretch/>
        </p:blipFill>
        <p:spPr bwMode="auto">
          <a:xfrm>
            <a:off x="2" y="-435304"/>
            <a:ext cx="9143997" cy="7293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95145747"/>
              </p:ext>
            </p:extLst>
          </p:nvPr>
        </p:nvGraphicFramePr>
        <p:xfrm>
          <a:off x="1" y="1088740"/>
          <a:ext cx="9150896" cy="4680520"/>
        </p:xfrm>
        <a:graphic>
          <a:graphicData uri="http://schemas.openxmlformats.org/presentationml/2006/ole">
            <p:oleObj spid="_x0000_s1036" name="Acrobat Document" r:id="rId5" imgW="15125400" imgH="10710000" progId="AcroExch.Document.7">
              <p:embed/>
            </p:oleObj>
          </a:graphicData>
        </a:graphic>
      </p:graphicFrame>
      <p:pic>
        <p:nvPicPr>
          <p:cNvPr id="7" name="Picture 6"/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72" t="10466" r="1585"/>
          <a:stretch/>
        </p:blipFill>
        <p:spPr>
          <a:xfrm>
            <a:off x="-1" y="1088740"/>
            <a:ext cx="9150897" cy="5148572"/>
          </a:xfrm>
          <a:prstGeom prst="rect">
            <a:avLst/>
          </a:prstGeo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CAF20-90BD-974E-9AB1-4BA8948E41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94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329</Words>
  <Application>Microsoft Office PowerPoint</Application>
  <PresentationFormat>On-screen Show (4:3)</PresentationFormat>
  <Paragraphs>64</Paragraphs>
  <Slides>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Acrobat Document</vt:lpstr>
      <vt:lpstr>Sandra craig Academic learning adviser (ALA) 24 May 2012 </vt:lpstr>
      <vt:lpstr>Slide 2</vt:lpstr>
      <vt:lpstr>Slide 3</vt:lpstr>
      <vt:lpstr>Slide 4</vt:lpstr>
      <vt:lpstr>Slide 5</vt:lpstr>
      <vt:lpstr>                    Recognition and rewards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Susie Bush</dc:creator>
  <cp:lastModifiedBy>Administrator</cp:lastModifiedBy>
  <cp:revision>43</cp:revision>
  <dcterms:created xsi:type="dcterms:W3CDTF">2011-06-28T13:53:15Z</dcterms:created>
  <dcterms:modified xsi:type="dcterms:W3CDTF">2012-05-24T07:35:43Z</dcterms:modified>
</cp:coreProperties>
</file>