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54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076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44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44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080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47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088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762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276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86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43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1C91-DA19-4EE6-BCCF-597FB05D83C8}" type="datetimeFigureOut">
              <a:rPr lang="sr-Latn-RS" smtClean="0"/>
              <a:pPr/>
              <a:t>8.4.2015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50CD-E8B3-44F1-B49B-9D58DBB6FF16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0325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7924800" cy="404177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PRAVNA REGULATIVA  KAO OSNOV ZA RAZVOJ MERA UNAPREĐENJA JEDNAKOG PRISTUPA VISOKOM OBRAZOVANJU U SRBIJI</a:t>
            </a: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- </a:t>
            </a:r>
            <a:r>
              <a:rPr lang="en-GB" sz="3200" dirty="0" err="1" smtClean="0"/>
              <a:t>rezultati</a:t>
            </a:r>
            <a:r>
              <a:rPr lang="en-GB" sz="3200" dirty="0" smtClean="0"/>
              <a:t> </a:t>
            </a:r>
            <a:r>
              <a:rPr lang="en-GB" sz="3200" dirty="0" err="1" smtClean="0"/>
              <a:t>projekta</a:t>
            </a:r>
            <a:r>
              <a:rPr lang="en-GB" sz="3200" dirty="0" smtClean="0"/>
              <a:t> </a:t>
            </a:r>
            <a:r>
              <a:rPr lang="sr-Latn-RS" sz="3200" dirty="0" smtClean="0"/>
              <a:t>-</a:t>
            </a:r>
            <a:endParaRPr lang="sr-Latn-RS" sz="3200" dirty="0"/>
          </a:p>
        </p:txBody>
      </p:sp>
      <p:pic>
        <p:nvPicPr>
          <p:cNvPr id="1026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25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4000"/>
          </a:xfrm>
        </p:spPr>
        <p:txBody>
          <a:bodyPr>
            <a:normAutofit fontScale="85000" lnSpcReduction="20000"/>
          </a:bodyPr>
          <a:lstStyle/>
          <a:p>
            <a:r>
              <a:rPr lang="sr-Latn-CS" sz="3900" b="1" dirty="0" smtClean="0">
                <a:solidFill>
                  <a:srgbClr val="FF0000"/>
                </a:solidFill>
              </a:rPr>
              <a:t>Pravilnik </a:t>
            </a:r>
            <a:r>
              <a:rPr lang="sr-Latn-CS" sz="3900" b="1" dirty="0">
                <a:solidFill>
                  <a:srgbClr val="FF0000"/>
                </a:solidFill>
              </a:rPr>
              <a:t>o standardima i postupku za akreditaciju visokoškolskih ustanova i studijskih </a:t>
            </a:r>
            <a:r>
              <a:rPr lang="sr-Latn-CS" sz="3900" b="1" dirty="0">
                <a:solidFill>
                  <a:srgbClr val="FF0000"/>
                </a:solidFill>
              </a:rPr>
              <a:t>programa</a:t>
            </a:r>
          </a:p>
          <a:p>
            <a:r>
              <a:rPr lang="sr-Latn-CS" b="1" dirty="0"/>
              <a:t>Standard 14: Dodatna podrška studentima </a:t>
            </a:r>
            <a:endParaRPr lang="sr-Latn-RS" dirty="0"/>
          </a:p>
          <a:p>
            <a:pPr lvl="1"/>
            <a:r>
              <a:rPr lang="sr-Latn-CS" sz="3100" dirty="0" smtClean="0"/>
              <a:t>Pružanje dodatne podrške </a:t>
            </a:r>
            <a:r>
              <a:rPr lang="sr-Latn-CS" sz="3100" dirty="0"/>
              <a:t>đacima koji konkurišu za upis i </a:t>
            </a:r>
            <a:r>
              <a:rPr lang="sr-Latn-CS" sz="3100" dirty="0" smtClean="0"/>
              <a:t>studentima</a:t>
            </a:r>
            <a:endParaRPr lang="sr-Latn-CS" sz="3100" dirty="0"/>
          </a:p>
          <a:p>
            <a:pPr lvl="1"/>
            <a:r>
              <a:rPr lang="sr-Latn-CS" sz="3100" dirty="0" smtClean="0"/>
              <a:t>Obaveza donošenja opšteg akta </a:t>
            </a:r>
            <a:r>
              <a:rPr lang="sr-Latn-CS" sz="3100" dirty="0"/>
              <a:t>kojim </a:t>
            </a:r>
            <a:r>
              <a:rPr lang="sr-Latn-CS" sz="3100" dirty="0" smtClean="0"/>
              <a:t>se reguliše </a:t>
            </a:r>
            <a:r>
              <a:rPr lang="sr-Latn-CS" sz="3100" dirty="0"/>
              <a:t>pružanje podrške i </a:t>
            </a:r>
            <a:r>
              <a:rPr lang="sr-Latn-CS" sz="3100" dirty="0" smtClean="0"/>
              <a:t>angažovanja najmanje </a:t>
            </a:r>
            <a:r>
              <a:rPr lang="sr-Latn-CS" sz="3100" dirty="0"/>
              <a:t>jednog zaposlenog na poslovima pružanja podrške </a:t>
            </a:r>
            <a:endParaRPr lang="sr-Latn-RS" sz="3100" dirty="0"/>
          </a:p>
          <a:p>
            <a:r>
              <a:rPr lang="sr-Latn-CS" b="1" dirty="0" smtClean="0"/>
              <a:t>Standradi za akreditaciju studijskih programa - Standard </a:t>
            </a:r>
            <a:r>
              <a:rPr lang="sr-Latn-CS" b="1" dirty="0"/>
              <a:t>10: Organizaciona i materijalna </a:t>
            </a:r>
            <a:r>
              <a:rPr lang="sr-Latn-CS" b="1" dirty="0" smtClean="0"/>
              <a:t>sredstva</a:t>
            </a:r>
            <a:endParaRPr lang="sr-Latn-RS" b="1" dirty="0"/>
          </a:p>
          <a:p>
            <a:pPr lvl="1"/>
            <a:r>
              <a:rPr lang="sr-Latn-CS" sz="3100" dirty="0" smtClean="0"/>
              <a:t>Obaveza obezbedjivanja prostora koji </a:t>
            </a:r>
            <a:r>
              <a:rPr lang="sr-Latn-CS" sz="3100" dirty="0"/>
              <a:t>mora biti pristupačan osobama sa otežanim </a:t>
            </a:r>
            <a:r>
              <a:rPr lang="sr-Latn-CS" sz="3100" dirty="0" smtClean="0"/>
              <a:t>kretanjem</a:t>
            </a:r>
            <a:endParaRPr lang="sr-Latn-RS" sz="3100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2436"/>
            <a:ext cx="8305800" cy="4724400"/>
          </a:xfrm>
        </p:spPr>
        <p:txBody>
          <a:bodyPr>
            <a:normAutofit fontScale="92500" lnSpcReduction="10000"/>
          </a:bodyPr>
          <a:lstStyle/>
          <a:p>
            <a:r>
              <a:rPr lang="sr-Latn-CS" b="1" dirty="0" smtClean="0">
                <a:solidFill>
                  <a:srgbClr val="FF0000"/>
                </a:solidFill>
              </a:rPr>
              <a:t>Pravilnik o standardima za samovrednovanje i ocenjivanje kvaliteta visokoškolskih ustanova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CS" dirty="0"/>
              <a:t> </a:t>
            </a:r>
            <a:r>
              <a:rPr lang="sr-Latn-CS" b="1" dirty="0" smtClean="0"/>
              <a:t>Standard 7: Kvalitet nastavnika</a:t>
            </a:r>
          </a:p>
          <a:p>
            <a:pPr lvl="1"/>
            <a:r>
              <a:rPr lang="sr-Latn-CS" dirty="0" smtClean="0"/>
              <a:t>Dužnost unapređivanje </a:t>
            </a:r>
            <a:r>
              <a:rPr lang="sr-Latn-CS" dirty="0"/>
              <a:t>znanja i veština nastavnika i saradnika u oblasti inkluzivnog obrazovanja i nediskriminacije</a:t>
            </a:r>
            <a:endParaRPr lang="sr-Latn-RS" dirty="0"/>
          </a:p>
          <a:p>
            <a:r>
              <a:rPr lang="sr-Latn-RS" b="1" dirty="0" smtClean="0"/>
              <a:t>Standard 8: Kvalitet studenata</a:t>
            </a:r>
          </a:p>
          <a:p>
            <a:pPr lvl="1"/>
            <a:r>
              <a:rPr lang="sr-Latn-RS" dirty="0" smtClean="0"/>
              <a:t>Mere i procedure za sprečavanje i zaštitu studenata od svih oblika diskriminacije po bilo kom osnovu</a:t>
            </a:r>
            <a:endParaRPr lang="sr-Latn-RS" dirty="0"/>
          </a:p>
          <a:p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02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>
                <a:solidFill>
                  <a:srgbClr val="FF0000"/>
                </a:solidFill>
              </a:rPr>
              <a:t>Pravilnik o standardima za samovrednovanje i ocenjivanje kvaliteta visokoškolskih ustanova</a:t>
            </a:r>
            <a:endParaRPr lang="sr-Latn-RS" dirty="0">
              <a:solidFill>
                <a:srgbClr val="FF0000"/>
              </a:solidFill>
            </a:endParaRPr>
          </a:p>
          <a:p>
            <a:r>
              <a:rPr lang="sr-Latn-RS" dirty="0" smtClean="0"/>
              <a:t>Standard 11: Kvalitet prostora i opreme</a:t>
            </a:r>
          </a:p>
          <a:p>
            <a:pPr marL="742950" lvl="2" indent="-342900"/>
            <a:r>
              <a:rPr lang="sr-Latn-CS" sz="2700" dirty="0" smtClean="0"/>
              <a:t>Obaveza obezbedjivanja </a:t>
            </a:r>
            <a:r>
              <a:rPr lang="sr-Latn-CS" sz="2700" dirty="0"/>
              <a:t>prostora koji mora biti pristupačan osobama sa otežanim </a:t>
            </a:r>
            <a:r>
              <a:rPr lang="sr-Latn-CS" sz="2700" dirty="0" smtClean="0"/>
              <a:t>kretanjem</a:t>
            </a:r>
          </a:p>
          <a:p>
            <a:pPr marL="742950" lvl="2" indent="-342900"/>
            <a:r>
              <a:rPr lang="sr-Latn-CS" sz="2700" dirty="0" smtClean="0"/>
              <a:t>Obezbedjivanje informacija na način pristupačan OSI</a:t>
            </a:r>
            <a:endParaRPr lang="sr-Latn-RS" sz="2700" dirty="0"/>
          </a:p>
          <a:p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02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sr-Latn-CS" b="1" dirty="0" smtClean="0">
                <a:solidFill>
                  <a:srgbClr val="FF0000"/>
                </a:solidFill>
              </a:rPr>
              <a:t>Pravilnik </a:t>
            </a:r>
            <a:r>
              <a:rPr lang="sr-Latn-CS" b="1" dirty="0">
                <a:solidFill>
                  <a:srgbClr val="FF0000"/>
                </a:solidFill>
              </a:rPr>
              <a:t>o standardima i postupku za spoljašnju proveru kvaliteta visokoškolskih </a:t>
            </a:r>
            <a:r>
              <a:rPr lang="sr-Latn-CS" b="1" dirty="0" smtClean="0">
                <a:solidFill>
                  <a:srgbClr val="FF0000"/>
                </a:solidFill>
              </a:rPr>
              <a:t>ustanova</a:t>
            </a:r>
          </a:p>
          <a:p>
            <a:r>
              <a:rPr lang="sr-Latn-CS" dirty="0" smtClean="0"/>
              <a:t>Član 6. - u sastavu </a:t>
            </a:r>
            <a:r>
              <a:rPr lang="sr-Latn-CS" dirty="0"/>
              <a:t>potkomisija </a:t>
            </a:r>
            <a:r>
              <a:rPr lang="sr-Latn-CS" dirty="0" smtClean="0"/>
              <a:t>za spoljašnju proveru kvaliteta nalazi se </a:t>
            </a:r>
            <a:r>
              <a:rPr lang="sr-Latn-CS" b="1" dirty="0" smtClean="0"/>
              <a:t>lice </a:t>
            </a:r>
            <a:r>
              <a:rPr lang="sr-Latn-CS" b="1" dirty="0"/>
              <a:t>stručno za oblast zaštite </a:t>
            </a:r>
            <a:r>
              <a:rPr lang="sr-Latn-CS" b="1" dirty="0" smtClean="0"/>
              <a:t>ravnopravnost</a:t>
            </a:r>
            <a:r>
              <a:rPr lang="sr-Latn-CS" dirty="0" smtClean="0"/>
              <a:t>i, koje se određuje </a:t>
            </a:r>
            <a:r>
              <a:rPr lang="sr-Latn-CS" dirty="0"/>
              <a:t>sa liste stručnjaka Poverenika za zaštitu </a:t>
            </a:r>
            <a:r>
              <a:rPr lang="sr-Latn-CS" dirty="0" smtClean="0"/>
              <a:t>ravnopravnosti</a:t>
            </a:r>
          </a:p>
          <a:p>
            <a:r>
              <a:rPr lang="sr-Latn-CS" b="1" dirty="0" smtClean="0"/>
              <a:t>Standard 3: Oblast spoljašnje provere kvaliteta</a:t>
            </a:r>
          </a:p>
          <a:p>
            <a:pPr lvl="1"/>
            <a:r>
              <a:rPr lang="sr-Latn-CS" dirty="0" smtClean="0"/>
              <a:t>Dodaju se dve nove oblasti: pristupačnost i ravnopravnost studenata</a:t>
            </a:r>
            <a:endParaRPr lang="sr-Latn-RS" dirty="0"/>
          </a:p>
          <a:p>
            <a:endParaRPr lang="sr-Latn-R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02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qYdrA8OUuHd2YAoqjrEbR8LO4HaLP4nwE2t7DeISESn3Y_MM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0"/>
            <a:ext cx="9164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9530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sr-Latn-CS" b="1" dirty="0" smtClean="0"/>
              <a:t>CILJEVI</a:t>
            </a:r>
            <a:r>
              <a:rPr lang="sr-Latn-CS" dirty="0" smtClean="0"/>
              <a:t>: </a:t>
            </a:r>
          </a:p>
          <a:p>
            <a:pPr lvl="1">
              <a:buNone/>
            </a:pPr>
            <a:r>
              <a:rPr lang="sr-Latn-CS" smtClean="0"/>
              <a:t>   Stvaranje </a:t>
            </a:r>
            <a:r>
              <a:rPr lang="sr-Latn-CS" dirty="0" smtClean="0"/>
              <a:t>normativnih pretpostavki </a:t>
            </a:r>
            <a:r>
              <a:rPr lang="sr-Latn-CS" smtClean="0"/>
              <a:t>za unapređenje pristupa </a:t>
            </a:r>
            <a:r>
              <a:rPr lang="sr-Latn-CS" dirty="0"/>
              <a:t>visokom obrazovanju </a:t>
            </a:r>
            <a:r>
              <a:rPr lang="sr-Latn-CS" dirty="0" smtClean="0"/>
              <a:t>podzastupljenih društvenih grupa </a:t>
            </a:r>
          </a:p>
          <a:p>
            <a:pPr lvl="2"/>
            <a:r>
              <a:rPr lang="sr-Latn-RS" dirty="0" smtClean="0"/>
              <a:t>Unapredjenje prikupljanje, analize i diseminacije </a:t>
            </a:r>
            <a:r>
              <a:rPr lang="sr-Latn-RS" b="1" dirty="0" smtClean="0"/>
              <a:t>podataka o </a:t>
            </a:r>
            <a:r>
              <a:rPr lang="sr-Latn-RS" b="1" smtClean="0"/>
              <a:t>studentskoj populaciji </a:t>
            </a:r>
            <a:r>
              <a:rPr lang="sr-Latn-RS" smtClean="0"/>
              <a:t>kako bi se obrazovna politika kreirala na </a:t>
            </a:r>
            <a:r>
              <a:rPr lang="sr-Latn-RS" dirty="0" smtClean="0"/>
              <a:t>osnovu dokaza </a:t>
            </a:r>
            <a:endParaRPr lang="sr-Latn-CS" dirty="0" smtClean="0"/>
          </a:p>
          <a:p>
            <a:pPr lvl="2"/>
            <a:r>
              <a:rPr lang="sr-Latn-CS" dirty="0" smtClean="0"/>
              <a:t>Uspostavljenje zakonskog osnova za preduzimanje </a:t>
            </a:r>
            <a:r>
              <a:rPr lang="sr-Latn-CS" b="1" dirty="0" smtClean="0"/>
              <a:t>posebnih (afirmativnih) mera </a:t>
            </a:r>
            <a:r>
              <a:rPr lang="sr-Latn-CS" dirty="0" smtClean="0"/>
              <a:t>u </a:t>
            </a:r>
            <a:r>
              <a:rPr lang="sr-Latn-CS" dirty="0"/>
              <a:t>cilju unapređivanja pristupa visokom obrazovanju </a:t>
            </a:r>
            <a:r>
              <a:rPr lang="sr-Latn-CS" dirty="0" smtClean="0"/>
              <a:t> </a:t>
            </a:r>
          </a:p>
          <a:p>
            <a:pPr lvl="2"/>
            <a:r>
              <a:rPr lang="sr-Latn-CS" dirty="0" smtClean="0"/>
              <a:t>Stvaranje uslova za pružanja </a:t>
            </a:r>
            <a:r>
              <a:rPr lang="sr-Latn-CS" b="1" dirty="0"/>
              <a:t>dodatne podrške </a:t>
            </a:r>
            <a:r>
              <a:rPr lang="sr-Latn-CS" dirty="0" smtClean="0"/>
              <a:t>onim studentima </a:t>
            </a:r>
            <a:r>
              <a:rPr lang="sr-Latn-CS" dirty="0"/>
              <a:t>kojima je ovakva podrška </a:t>
            </a:r>
            <a:r>
              <a:rPr lang="sr-Latn-CS" dirty="0" smtClean="0"/>
              <a:t>potrebna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45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2900" y="16002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CS" sz="2400" b="1" dirty="0" smtClean="0"/>
              <a:t>REZULTATI: </a:t>
            </a:r>
          </a:p>
          <a:p>
            <a:r>
              <a:rPr lang="sr-Latn-CS" sz="2000" dirty="0" smtClean="0"/>
              <a:t>Predlozi izmena i dopuna Zakona o visokom obrazovanju („Sl. glasnik RS”, br. 76/05,100/07, 97/08, 44/10, 53/11 – US,  93/12 i 89/13) </a:t>
            </a:r>
          </a:p>
          <a:p>
            <a:r>
              <a:rPr lang="sr-Latn-CS" sz="2000" dirty="0" smtClean="0"/>
              <a:t>Predlozi u pogledu standarda za akreditaciju</a:t>
            </a:r>
          </a:p>
          <a:p>
            <a:pPr lvl="1"/>
            <a:r>
              <a:rPr lang="sr-Latn-CS" sz="1600" dirty="0" smtClean="0"/>
              <a:t>Predlozi izmena i dopuna Pravilnika </a:t>
            </a:r>
            <a:r>
              <a:rPr lang="sr-Latn-CS" sz="1600" dirty="0"/>
              <a:t>o standardima i postupku za akreditaciju visokoškolskih ustanova i studijskih </a:t>
            </a:r>
            <a:r>
              <a:rPr lang="sr-Latn-CS" sz="1600" dirty="0" smtClean="0"/>
              <a:t>programa („Sl. glasnik RS“, br. 106/2006, 112/2008, 70/2011 i 101/2012)</a:t>
            </a:r>
          </a:p>
          <a:p>
            <a:pPr lvl="1"/>
            <a:r>
              <a:rPr lang="sr-Latn-CS" sz="1600" dirty="0" smtClean="0"/>
              <a:t>Predlozi izmena i dopuna </a:t>
            </a:r>
            <a:r>
              <a:rPr lang="sr-Latn-CS" sz="1600" dirty="0"/>
              <a:t>Pravilnika o standardima za samovrednovanje i ocenjivanje kvaliteta visokoškolskih ustanova („</a:t>
            </a:r>
            <a:r>
              <a:rPr lang="sr-Latn-CS" sz="1600" dirty="0" smtClean="0"/>
              <a:t>Sl. </a:t>
            </a:r>
            <a:r>
              <a:rPr lang="sr-Latn-CS" sz="1600" dirty="0"/>
              <a:t>glasnik RS“, br. 106/06) </a:t>
            </a:r>
            <a:endParaRPr lang="sr-Latn-CS" sz="1600" dirty="0" smtClean="0"/>
          </a:p>
          <a:p>
            <a:pPr lvl="1"/>
            <a:r>
              <a:rPr lang="sr-Latn-CS" sz="1600" dirty="0" smtClean="0"/>
              <a:t>Predlozi izmena i dopuna Pravilnika </a:t>
            </a:r>
            <a:r>
              <a:rPr lang="sr-Latn-CS" sz="1600" dirty="0"/>
              <a:t>o standardima i postupku za spoljašnju proveru kvaliteta visokoškolskih ustanova („</a:t>
            </a:r>
            <a:r>
              <a:rPr lang="sr-Latn-CS" sz="1600" dirty="0" smtClean="0"/>
              <a:t>Sl. </a:t>
            </a:r>
            <a:r>
              <a:rPr lang="sr-Latn-CS" sz="1600" dirty="0"/>
              <a:t>glasnik RS“, br</a:t>
            </a:r>
            <a:r>
              <a:rPr lang="sr-Latn-CS" sz="1600" dirty="0" smtClean="0"/>
              <a:t>. 106/06</a:t>
            </a:r>
            <a:r>
              <a:rPr lang="sr-Latn-CS" sz="1600" dirty="0"/>
              <a:t>, 73/11, 101/12</a:t>
            </a:r>
            <a:r>
              <a:rPr lang="sr-Latn-CS" sz="1600" dirty="0" smtClean="0"/>
              <a:t>)</a:t>
            </a:r>
          </a:p>
          <a:p>
            <a:r>
              <a:rPr lang="sr-Latn-CS" sz="2000" dirty="0" smtClean="0"/>
              <a:t>Predlozi u pogledu institucionalizacije pružanja podrške studentima</a:t>
            </a:r>
          </a:p>
          <a:p>
            <a:pPr lvl="1"/>
            <a:r>
              <a:rPr lang="sr-Latn-CS" sz="1600" dirty="0" smtClean="0"/>
              <a:t>Predlog odluke Saveta Univerziteta u Nišu o osnivanja Centra za podršku studentima (septembar 2014). </a:t>
            </a:r>
          </a:p>
          <a:p>
            <a:pPr lvl="1"/>
            <a:r>
              <a:rPr lang="sr-Latn-CS" sz="1600" dirty="0" smtClean="0"/>
              <a:t>Predlog Pravilnika o načinu podrške studentima Univerziteta umetnosti u Beogradu (2014)</a:t>
            </a:r>
            <a:endParaRPr lang="sr-Latn-RS" sz="1600" dirty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18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b="1" dirty="0" smtClean="0"/>
              <a:t>ZAKON O VISOKOM OBRAZOVANJU (ZVO): </a:t>
            </a:r>
          </a:p>
          <a:p>
            <a:pPr marL="0" indent="0">
              <a:buNone/>
            </a:pPr>
            <a:r>
              <a:rPr lang="sr-Latn-RS" b="1" dirty="0" smtClean="0"/>
              <a:t>DVE FAZE</a:t>
            </a:r>
            <a:r>
              <a:rPr lang="sr-Latn-RS" dirty="0" smtClean="0"/>
              <a:t>: </a:t>
            </a:r>
          </a:p>
          <a:p>
            <a:pPr lvl="1"/>
            <a:r>
              <a:rPr lang="sr-Latn-RS" b="1" u="sng" dirty="0" smtClean="0"/>
              <a:t>Prva faza: </a:t>
            </a:r>
            <a:r>
              <a:rPr lang="sr-Latn-RS" dirty="0" smtClean="0"/>
              <a:t>predlozi izmena i dopuna koje se odnose na </a:t>
            </a:r>
            <a:r>
              <a:rPr lang="sr-Latn-RS" i="1" dirty="0" smtClean="0"/>
              <a:t>prikupljanje podataka </a:t>
            </a:r>
          </a:p>
          <a:p>
            <a:pPr lvl="2"/>
            <a:r>
              <a:rPr lang="sr-Latn-RS" dirty="0" smtClean="0"/>
              <a:t> svi predlozi usvojeni Zakonom o izmenama i dopunama ZVO iz 2014. godine</a:t>
            </a:r>
          </a:p>
          <a:p>
            <a:pPr lvl="1"/>
            <a:r>
              <a:rPr lang="sr-Latn-RS" b="1" u="sng" dirty="0" smtClean="0"/>
              <a:t>Druga faza</a:t>
            </a:r>
            <a:r>
              <a:rPr lang="sr-Latn-RS" dirty="0" smtClean="0"/>
              <a:t>:  predlozi izmena i dopuna ZVO koji se odnose na </a:t>
            </a:r>
            <a:r>
              <a:rPr lang="sr-Latn-RS" i="1" dirty="0" smtClean="0"/>
              <a:t>princip nediskriminacije </a:t>
            </a:r>
            <a:r>
              <a:rPr lang="sr-Latn-RS" dirty="0" smtClean="0"/>
              <a:t>i osnova za uvodjenje </a:t>
            </a:r>
            <a:r>
              <a:rPr lang="sr-Latn-RS" i="1" dirty="0" smtClean="0"/>
              <a:t>posebnih (afirmativnih) mera</a:t>
            </a:r>
          </a:p>
          <a:p>
            <a:pPr lvl="2"/>
            <a:r>
              <a:rPr lang="sr-Latn-RS" dirty="0" smtClean="0"/>
              <a:t>Upućeni Ministarstvu prosvete jula 2014. godine</a:t>
            </a:r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72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b="1" dirty="0" smtClean="0"/>
              <a:t>ZAKON O VISOKOM OBRAZOVANJU  </a:t>
            </a:r>
          </a:p>
          <a:p>
            <a:pPr marL="0" indent="0">
              <a:buNone/>
            </a:pPr>
            <a:r>
              <a:rPr lang="sr-Latn-RS" b="1" dirty="0" smtClean="0"/>
              <a:t>Član 4 - principi visokog obrazovanja </a:t>
            </a:r>
          </a:p>
          <a:p>
            <a:r>
              <a:rPr lang="sr-Latn-CS" smtClean="0"/>
              <a:t>Apostrofirana tri principa:</a:t>
            </a:r>
            <a:endParaRPr lang="sr-Latn-CS" dirty="0" smtClean="0"/>
          </a:p>
          <a:p>
            <a:pPr lvl="1"/>
            <a:r>
              <a:rPr lang="sr-Latn-CS" u="sng" dirty="0" smtClean="0"/>
              <a:t>Princip pristupa </a:t>
            </a:r>
            <a:r>
              <a:rPr lang="sr-Latn-CS" u="sng" dirty="0"/>
              <a:t>svim nivoima studija i studijskim programima</a:t>
            </a:r>
            <a:r>
              <a:rPr lang="sr-Latn-CS" dirty="0"/>
              <a:t> pod jednakim uslovima, bez prepreka za prelazak na drugu vrstu studija, nastavljanje obrazovanja i obrazovanje tokom celog </a:t>
            </a:r>
            <a:r>
              <a:rPr lang="sr-Latn-CS" dirty="0" smtClean="0"/>
              <a:t>života</a:t>
            </a:r>
          </a:p>
          <a:p>
            <a:pPr lvl="1"/>
            <a:r>
              <a:rPr lang="sr-Latn-CS" u="sng" dirty="0" smtClean="0"/>
              <a:t>Princip solidarnosti </a:t>
            </a:r>
            <a:r>
              <a:rPr lang="sr-Latn-CS" u="sng" dirty="0"/>
              <a:t>i </a:t>
            </a:r>
            <a:r>
              <a:rPr lang="sr-Latn-CS" u="sng" dirty="0" smtClean="0"/>
              <a:t>podrške </a:t>
            </a:r>
            <a:r>
              <a:rPr lang="sr-Latn-CS" dirty="0"/>
              <a:t>svih učesnika u obrazovnom procesu: nastavnog, nenastavnog osoblja i </a:t>
            </a:r>
            <a:r>
              <a:rPr lang="sr-Latn-CS" dirty="0" smtClean="0"/>
              <a:t>studenata</a:t>
            </a:r>
          </a:p>
          <a:p>
            <a:pPr lvl="1"/>
            <a:r>
              <a:rPr lang="sr-Latn-CS" u="sng" smtClean="0"/>
              <a:t>Princip </a:t>
            </a:r>
            <a:r>
              <a:rPr lang="sr-Latn-CS" u="sng" dirty="0" smtClean="0"/>
              <a:t>učešća studenata </a:t>
            </a:r>
            <a:r>
              <a:rPr lang="sr-Latn-CS" dirty="0" smtClean="0"/>
              <a:t>u upravljanju i </a:t>
            </a:r>
            <a:r>
              <a:rPr lang="sr-Latn-CS" smtClean="0"/>
              <a:t>odlučivanju proširen i </a:t>
            </a:r>
            <a:r>
              <a:rPr lang="sr-Latn-CS" dirty="0" smtClean="0"/>
              <a:t>na pitanja </a:t>
            </a:r>
            <a:r>
              <a:rPr lang="sr-Latn-CS" dirty="0"/>
              <a:t>koja </a:t>
            </a:r>
            <a:r>
              <a:rPr lang="sr-Latn-CS"/>
              <a:t>se </a:t>
            </a:r>
            <a:r>
              <a:rPr lang="sr-Latn-CS" smtClean="0"/>
              <a:t>tiču </a:t>
            </a:r>
            <a:r>
              <a:rPr lang="sr-Latn-CS" i="1" smtClean="0"/>
              <a:t>dostupnosti </a:t>
            </a:r>
            <a:r>
              <a:rPr lang="sr-Latn-CS" i="1" dirty="0"/>
              <a:t>obrazovanja i </a:t>
            </a:r>
            <a:r>
              <a:rPr lang="sr-Latn-CS" i="1" dirty="0" smtClean="0"/>
              <a:t>studentskog standarda</a:t>
            </a:r>
            <a:r>
              <a:rPr lang="sr-Latn-CS" dirty="0" smtClean="0"/>
              <a:t> </a:t>
            </a:r>
            <a:endParaRPr lang="sr-Latn-RS" dirty="0"/>
          </a:p>
          <a:p>
            <a:endParaRPr lang="sr-Latn-RS" b="1" dirty="0" smtClean="0"/>
          </a:p>
          <a:p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b="1" dirty="0" smtClean="0">
                <a:solidFill>
                  <a:srgbClr val="FF0000"/>
                </a:solidFill>
              </a:rPr>
              <a:t>ZAKON O VISOKOM OBRAZOVANJU </a:t>
            </a:r>
            <a:r>
              <a:rPr lang="sr-Latn-RS" sz="2400" b="1" dirty="0" smtClean="0"/>
              <a:t> </a:t>
            </a:r>
            <a:endParaRPr lang="sr-Latn-RS" sz="2400" b="1" dirty="0" smtClean="0"/>
          </a:p>
          <a:p>
            <a:r>
              <a:rPr lang="sr-Latn-CS" sz="2400" dirty="0" smtClean="0"/>
              <a:t>Uskladjivanje </a:t>
            </a:r>
            <a:r>
              <a:rPr lang="sr-Latn-CS" sz="2400" dirty="0" smtClean="0"/>
              <a:t>zakonske antidiskriminacione </a:t>
            </a:r>
            <a:r>
              <a:rPr lang="sr-Latn-CS" sz="2400" dirty="0" smtClean="0"/>
              <a:t>klauzule </a:t>
            </a:r>
            <a:r>
              <a:rPr lang="sr-Latn-CS" sz="2400" dirty="0" smtClean="0"/>
              <a:t>sa </a:t>
            </a:r>
            <a:r>
              <a:rPr lang="sr-Latn-CS" sz="2400" dirty="0" smtClean="0"/>
              <a:t>novim antidiskriminacionim propisima</a:t>
            </a:r>
          </a:p>
          <a:p>
            <a:pPr lvl="1"/>
            <a:r>
              <a:rPr lang="sr-Latn-CS" sz="2400" b="1" dirty="0" smtClean="0"/>
              <a:t>Član 8a: </a:t>
            </a:r>
          </a:p>
          <a:p>
            <a:pPr lvl="1"/>
            <a:r>
              <a:rPr lang="sr-Latn-CS" sz="2000" b="1" dirty="0" smtClean="0"/>
              <a:t>Stav 1. </a:t>
            </a:r>
            <a:r>
              <a:rPr lang="sr-Latn-CS" sz="2000" dirty="0" smtClean="0"/>
              <a:t>- Izričita zabrana i neposredne i posredne diskriminacije na visokoškolskim ustanovama studenata</a:t>
            </a:r>
            <a:r>
              <a:rPr lang="sr-Latn-CS" sz="2000" dirty="0"/>
              <a:t>, nastavnog i nenastavnog osoblja </a:t>
            </a:r>
            <a:r>
              <a:rPr lang="sr-Latn-CS" sz="2000" dirty="0" smtClean="0"/>
              <a:t>po bilo kom ličnom svojstvu </a:t>
            </a:r>
          </a:p>
          <a:p>
            <a:pPr lvl="1"/>
            <a:r>
              <a:rPr lang="sr-Latn-CS" sz="2000" b="1" dirty="0" smtClean="0"/>
              <a:t>Stav 2</a:t>
            </a:r>
            <a:r>
              <a:rPr lang="sr-Latn-CS" sz="2000" dirty="0" smtClean="0"/>
              <a:t>- ustanovljava </a:t>
            </a:r>
            <a:r>
              <a:rPr lang="sr-Latn-CS" sz="2000" dirty="0"/>
              <a:t>se zakonski osnov za uvođenje posebnih mera koje su usmerene na izjednačavanje šansi u pristupu viskom obrazovanju i pružanju dodatne podrške u obrazovanju licima i grupama lica koje su u suštinski nejednakom položaju sa ostalim </a:t>
            </a:r>
            <a:r>
              <a:rPr lang="sr-Latn-CS" sz="2000" dirty="0" smtClean="0"/>
              <a:t>građanima</a:t>
            </a:r>
          </a:p>
          <a:p>
            <a:pPr lvl="1"/>
            <a:r>
              <a:rPr lang="sr-Latn-CS" sz="2000" b="1" dirty="0" smtClean="0"/>
              <a:t>Stav. 3</a:t>
            </a:r>
            <a:r>
              <a:rPr lang="sr-Latn-CS" sz="2000" dirty="0" smtClean="0"/>
              <a:t>. – propisivanje da se posebne mere ne smatraju diskriminacijom </a:t>
            </a:r>
            <a:endParaRPr lang="sr-Latn-RS" sz="2000" dirty="0"/>
          </a:p>
          <a:p>
            <a:r>
              <a:rPr lang="sr-Latn-CS" sz="2000" dirty="0" smtClean="0"/>
              <a:t> </a:t>
            </a:r>
            <a:endParaRPr lang="sr-Latn-RS" sz="2000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ZAKON O VISOKOM </a:t>
            </a:r>
            <a:r>
              <a:rPr lang="sr-Latn-RS" b="1" dirty="0" smtClean="0">
                <a:solidFill>
                  <a:srgbClr val="FF0000"/>
                </a:solidFill>
              </a:rPr>
              <a:t>OBRAZOVANJU </a:t>
            </a:r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RS" b="1" dirty="0" smtClean="0"/>
              <a:t>Dopuna člana 11. ZVO </a:t>
            </a:r>
          </a:p>
          <a:p>
            <a:pPr lvl="1"/>
            <a:r>
              <a:rPr lang="sr-Latn-CS" dirty="0" smtClean="0"/>
              <a:t>Nadležnost Nacionalnog saveta za visoko obrazovanje da daje mišljenje o posebnim merama za unapredjenje pristupa visokom obrazovanju </a:t>
            </a:r>
          </a:p>
          <a:p>
            <a:r>
              <a:rPr lang="sr-Latn-CS" b="1" dirty="0" smtClean="0"/>
              <a:t>Dopuna člana 19. i čl. 21. ZVO </a:t>
            </a:r>
          </a:p>
          <a:p>
            <a:pPr lvl="1"/>
            <a:r>
              <a:rPr lang="sr-Latn-CS" dirty="0" smtClean="0"/>
              <a:t>Uloga Konferencije univerziteta, odnosno Konferencije akademija strukovnih studija u sprovodjenju politike jednakih mogućnosti u pristupu visokom obrazovanju</a:t>
            </a:r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b="1" dirty="0" smtClean="0"/>
              <a:t>	</a:t>
            </a:r>
            <a:r>
              <a:rPr lang="sr-Latn-RS" b="1" dirty="0" smtClean="0">
                <a:solidFill>
                  <a:srgbClr val="FF0000"/>
                </a:solidFill>
              </a:rPr>
              <a:t>ZAKON O VISOKOM </a:t>
            </a:r>
            <a:r>
              <a:rPr lang="sr-Latn-RS" b="1" dirty="0" smtClean="0">
                <a:solidFill>
                  <a:srgbClr val="FF0000"/>
                </a:solidFill>
              </a:rPr>
              <a:t>OBRAZOVANJU </a:t>
            </a:r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CS" b="1" dirty="0" smtClean="0"/>
              <a:t>Novi član 33a </a:t>
            </a:r>
            <a:r>
              <a:rPr lang="sr-Latn-CS" dirty="0" smtClean="0"/>
              <a:t>-  </a:t>
            </a:r>
            <a:r>
              <a:rPr lang="en-US" dirty="0"/>
              <a:t>p</a:t>
            </a:r>
            <a:r>
              <a:rPr lang="sr-Latn-CS" dirty="0" smtClean="0"/>
              <a:t>ropisivanje </a:t>
            </a:r>
            <a:r>
              <a:rPr lang="sr-Latn-CS" dirty="0" smtClean="0"/>
              <a:t>zakonske dužnost VSU da obezbede </a:t>
            </a:r>
            <a:r>
              <a:rPr lang="sr-Latn-CS" dirty="0" smtClean="0"/>
              <a:t>pristupačnost i praćenje </a:t>
            </a:r>
            <a:r>
              <a:rPr lang="sr-Latn-CS" dirty="0"/>
              <a:t>nastave </a:t>
            </a:r>
            <a:r>
              <a:rPr lang="sr-Latn-CS" dirty="0" smtClean="0"/>
              <a:t>za studente sa invaliditetom i </a:t>
            </a:r>
            <a:r>
              <a:rPr lang="sr-Latn-CS" dirty="0" smtClean="0"/>
              <a:t>pružanje </a:t>
            </a:r>
            <a:r>
              <a:rPr lang="sr-Latn-CS" dirty="0" smtClean="0"/>
              <a:t>dodatne podrške </a:t>
            </a:r>
            <a:endParaRPr lang="sr-Latn-CS" dirty="0" smtClean="0"/>
          </a:p>
          <a:p>
            <a:r>
              <a:rPr lang="sr-Latn-CS" b="1" dirty="0" smtClean="0"/>
              <a:t>Uklanjanje </a:t>
            </a:r>
            <a:r>
              <a:rPr lang="sr-Latn-CS" b="1" dirty="0" smtClean="0"/>
              <a:t>nekorektnih termina</a:t>
            </a:r>
          </a:p>
          <a:p>
            <a:pPr lvl="1"/>
            <a:r>
              <a:rPr lang="sr-Latn-CS" dirty="0" smtClean="0"/>
              <a:t>Gestovni jezik – znakovni jezik</a:t>
            </a:r>
          </a:p>
          <a:p>
            <a:pPr lvl="1"/>
            <a:r>
              <a:rPr lang="sr-Latn-CS" dirty="0" smtClean="0"/>
              <a:t>Lica sa posebnim potrebama – lica sa invaliditetom</a:t>
            </a:r>
          </a:p>
          <a:p>
            <a:r>
              <a:rPr lang="sr-Latn-CS" b="1" dirty="0" smtClean="0"/>
              <a:t>Informisanje studenata </a:t>
            </a:r>
            <a:r>
              <a:rPr lang="sr-Latn-CS" dirty="0" smtClean="0"/>
              <a:t>– smernice </a:t>
            </a:r>
            <a:r>
              <a:rPr lang="sr-Latn-CS" dirty="0" smtClean="0"/>
              <a:t>za izradu internet stranica </a:t>
            </a:r>
          </a:p>
          <a:p>
            <a:r>
              <a:rPr lang="sr-Latn-CS" b="1" dirty="0" smtClean="0"/>
              <a:t>Uspostavljenje zakonskog osnova </a:t>
            </a:r>
            <a:r>
              <a:rPr lang="sr-Latn-CS" b="1" dirty="0" smtClean="0"/>
              <a:t>za </a:t>
            </a:r>
            <a:r>
              <a:rPr lang="sr-Latn-CS" b="1" dirty="0" smtClean="0"/>
              <a:t>sistemske afirmativne mere za </a:t>
            </a:r>
            <a:r>
              <a:rPr lang="en-US" b="1" dirty="0" err="1" smtClean="0"/>
              <a:t>upis</a:t>
            </a:r>
            <a:r>
              <a:rPr lang="en-US" b="1" dirty="0" smtClean="0"/>
              <a:t> </a:t>
            </a:r>
            <a:r>
              <a:rPr lang="en-US" b="1" dirty="0" err="1" smtClean="0"/>
              <a:t>studenata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sr-Latn-RS" b="1" dirty="0" smtClean="0"/>
              <a:t>z</a:t>
            </a:r>
            <a:r>
              <a:rPr lang="en-US" b="1" dirty="0" smtClean="0"/>
              <a:t> </a:t>
            </a:r>
            <a:r>
              <a:rPr lang="en-US" b="1" dirty="0" err="1" smtClean="0"/>
              <a:t>podzastupljenih</a:t>
            </a:r>
            <a:r>
              <a:rPr lang="en-US" b="1" dirty="0" smtClean="0"/>
              <a:t> </a:t>
            </a:r>
            <a:r>
              <a:rPr lang="en-US" b="1" dirty="0" err="1" smtClean="0"/>
              <a:t>grupa</a:t>
            </a:r>
            <a:r>
              <a:rPr lang="en-US" b="1" dirty="0" smtClean="0"/>
              <a:t> </a:t>
            </a:r>
            <a:r>
              <a:rPr lang="sr-Latn-CS" dirty="0" smtClean="0"/>
              <a:t>– procedura odredjivanja </a:t>
            </a:r>
            <a:r>
              <a:rPr lang="sr-Latn-CS" dirty="0" smtClean="0"/>
              <a:t>dodatnog broja </a:t>
            </a:r>
            <a:r>
              <a:rPr lang="sr-Latn-CS" dirty="0" smtClean="0"/>
              <a:t> budžetskim mesta</a:t>
            </a:r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 fontScale="92500" lnSpcReduction="20000"/>
          </a:bodyPr>
          <a:lstStyle/>
          <a:p>
            <a:r>
              <a:rPr lang="sr-Latn-CS" b="1" dirty="0" smtClean="0">
                <a:solidFill>
                  <a:srgbClr val="FF0000"/>
                </a:solidFill>
              </a:rPr>
              <a:t>Pravilnik </a:t>
            </a:r>
            <a:r>
              <a:rPr lang="sr-Latn-CS" b="1" dirty="0">
                <a:solidFill>
                  <a:srgbClr val="FF0000"/>
                </a:solidFill>
              </a:rPr>
              <a:t>o standardima i postupku za akreditaciju visokoškolskih ustanova i studijskih </a:t>
            </a:r>
            <a:r>
              <a:rPr lang="sr-Latn-CS" b="1" dirty="0" smtClean="0">
                <a:solidFill>
                  <a:srgbClr val="FF0000"/>
                </a:solidFill>
              </a:rPr>
              <a:t>programa</a:t>
            </a:r>
          </a:p>
          <a:p>
            <a:r>
              <a:rPr lang="sr-Latn-RS" b="1" dirty="0" smtClean="0"/>
              <a:t>Standard 9: Prostor i oprema</a:t>
            </a:r>
          </a:p>
          <a:p>
            <a:pPr lvl="1"/>
            <a:r>
              <a:rPr lang="sr-Latn-CS" dirty="0"/>
              <a:t>Prostor mora biti pristupačan za studente i profesore, kao i ostalo akademsko i neakademsko osoblje sa otežanim </a:t>
            </a:r>
            <a:r>
              <a:rPr lang="sr-Latn-CS" dirty="0" smtClean="0"/>
              <a:t>kretanjem</a:t>
            </a:r>
          </a:p>
          <a:p>
            <a:r>
              <a:rPr lang="sr-Latn-CS" b="1" dirty="0" smtClean="0"/>
              <a:t>Standard 13: Javnost u radu </a:t>
            </a:r>
          </a:p>
          <a:p>
            <a:pPr lvl="1"/>
            <a:r>
              <a:rPr lang="sr-Latn-CS" dirty="0" smtClean="0"/>
              <a:t>Informacije se obavezno objavljuju </a:t>
            </a:r>
            <a:r>
              <a:rPr lang="sr-Latn-CS" dirty="0"/>
              <a:t>i na veb prezentaciji </a:t>
            </a:r>
            <a:r>
              <a:rPr lang="sr-Latn-CS" dirty="0" smtClean="0"/>
              <a:t>VSU, identično </a:t>
            </a:r>
            <a:r>
              <a:rPr lang="sr-Latn-CS" dirty="0"/>
              <a:t>na oba </a:t>
            </a:r>
            <a:r>
              <a:rPr lang="sr-Latn-CS" dirty="0" smtClean="0"/>
              <a:t>alfabeta, poželjno i </a:t>
            </a:r>
            <a:r>
              <a:rPr lang="sr-Latn-CS" dirty="0"/>
              <a:t>na engleskom </a:t>
            </a:r>
            <a:r>
              <a:rPr lang="sr-Latn-CS" dirty="0" smtClean="0"/>
              <a:t>jeziku, a prezentacija </a:t>
            </a:r>
            <a:r>
              <a:rPr lang="sr-Latn-CS" dirty="0"/>
              <a:t>ispunjava osnovne tehničke standarde </a:t>
            </a:r>
            <a:r>
              <a:rPr lang="sr-Latn-CS" dirty="0" smtClean="0"/>
              <a:t>pristupačnosti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4" name="Picture 2" descr="http://www.equied.ni.ac.rs/dokumenti/finish/45-logoi-projekta/147-header-srpski.htm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35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769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PRAVNA REGULATIVA  KAO OSNOV ZA RAZVOJ MERA UNAPREĐENJA JEDNAKOG PRISTUPA VISOKOM OBRAZOVANJU U SRBIJI  - rezultati projekta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PRAVNA REGULATIVA  KAO OSNOV ZA RAZVOJ MERA UNAPREĐENJA JEDNAKOG PRISTUPA VISOKOM OBRAZOVANJU U SRBIJI - rezultati projekta -</dc:title>
  <dc:creator>Nevena Petrusic</dc:creator>
  <cp:lastModifiedBy>Nevena Petrusic</cp:lastModifiedBy>
  <cp:revision>15</cp:revision>
  <dcterms:created xsi:type="dcterms:W3CDTF">2015-04-07T20:59:35Z</dcterms:created>
  <dcterms:modified xsi:type="dcterms:W3CDTF">2015-04-08T20:47:55Z</dcterms:modified>
</cp:coreProperties>
</file>