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0AA79-35A8-43C8-AAFC-2F395B291DC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9325-1E0C-4EEE-9F2E-6C07701937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dirty="0" smtClean="0"/>
              <a:t>Jednak pristup visokom obrazovanju za sve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3100" dirty="0" smtClean="0"/>
              <a:t>Preporuke projektnog tima EQUIED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Gorana Đorić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Preporuke za unapređenje evidencije o studentskoj populaciji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sr-Latn-RS" dirty="0" smtClean="0"/>
              <a:t>P</a:t>
            </a:r>
            <a:r>
              <a:rPr lang="en-US" dirty="0" err="1" smtClean="0"/>
              <a:t>odatk</a:t>
            </a:r>
            <a:r>
              <a:rPr lang="sr-Latn-RS" dirty="0" smtClean="0"/>
              <a:t>e</a:t>
            </a:r>
            <a:r>
              <a:rPr lang="en-US" dirty="0" smtClean="0"/>
              <a:t> o </a:t>
            </a:r>
            <a:r>
              <a:rPr lang="en-US" dirty="0" err="1" smtClean="0"/>
              <a:t>studentima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RS" dirty="0" smtClean="0"/>
              <a:t>fakultetima arhivirati u elektronskom formatu</a:t>
            </a:r>
          </a:p>
          <a:p>
            <a:r>
              <a:rPr lang="sr-Latn-RS" dirty="0" smtClean="0"/>
              <a:t>U elektronske baze podataka na fakultetima uneti </a:t>
            </a:r>
            <a:r>
              <a:rPr lang="en-US" dirty="0" err="1" smtClean="0"/>
              <a:t>poda</a:t>
            </a:r>
            <a:r>
              <a:rPr lang="sr-Latn-RS" dirty="0" smtClean="0"/>
              <a:t>tke iz </a:t>
            </a:r>
            <a:r>
              <a:rPr lang="en-US" dirty="0" smtClean="0"/>
              <a:t>ŠV-20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korisni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praćenje</a:t>
            </a:r>
            <a:r>
              <a:rPr lang="en-US" dirty="0" smtClean="0"/>
              <a:t> socio-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studenta</a:t>
            </a:r>
            <a:endParaRPr lang="sr-Latn-RS" dirty="0" smtClean="0"/>
          </a:p>
          <a:p>
            <a:r>
              <a:rPr lang="sr-Latn-RS" dirty="0" smtClean="0"/>
              <a:t>Unaprediti t</a:t>
            </a:r>
            <a:r>
              <a:rPr lang="en-US" dirty="0" smtClean="0"/>
              <a:t>ok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studenta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fakulteta</a:t>
            </a:r>
            <a:r>
              <a:rPr lang="en-US" dirty="0" smtClean="0"/>
              <a:t>, </a:t>
            </a:r>
            <a:r>
              <a:rPr lang="en-US" dirty="0" err="1" smtClean="0"/>
              <a:t>univerziteta</a:t>
            </a:r>
            <a:r>
              <a:rPr lang="en-US" dirty="0" smtClean="0"/>
              <a:t> do </a:t>
            </a:r>
            <a:r>
              <a:rPr lang="en-US" dirty="0" err="1" smtClean="0"/>
              <a:t>nadležnog</a:t>
            </a:r>
            <a:r>
              <a:rPr lang="en-US" dirty="0" smtClean="0"/>
              <a:t> </a:t>
            </a:r>
            <a:r>
              <a:rPr lang="en-US" dirty="0" err="1" smtClean="0"/>
              <a:t>ministarstva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Ukloniti sve </a:t>
            </a:r>
            <a:r>
              <a:rPr lang="en-US" dirty="0" smtClean="0"/>
              <a:t>„</a:t>
            </a:r>
            <a:r>
              <a:rPr lang="en-US" dirty="0" err="1" smtClean="0"/>
              <a:t>netehničk</a:t>
            </a:r>
            <a:r>
              <a:rPr lang="sr-Latn-RS" dirty="0" smtClean="0"/>
              <a:t>e</a:t>
            </a:r>
            <a:r>
              <a:rPr lang="en-US" dirty="0" smtClean="0"/>
              <a:t>“ </a:t>
            </a:r>
            <a:r>
              <a:rPr lang="sr-Latn-RS" dirty="0" smtClean="0"/>
              <a:t> barijere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informacionu</a:t>
            </a:r>
            <a:r>
              <a:rPr lang="en-US" dirty="0" smtClean="0"/>
              <a:t> </a:t>
            </a:r>
            <a:r>
              <a:rPr lang="en-US" dirty="0" err="1" smtClean="0"/>
              <a:t>integraciju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fakulteta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matičnim</a:t>
            </a:r>
            <a:r>
              <a:rPr lang="en-US" dirty="0" smtClean="0"/>
              <a:t> </a:t>
            </a:r>
            <a:r>
              <a:rPr lang="en-US" dirty="0" err="1" smtClean="0"/>
              <a:t>univerzitetom</a:t>
            </a:r>
            <a:r>
              <a:rPr lang="en-US" dirty="0" smtClean="0"/>
              <a:t>, do </a:t>
            </a:r>
            <a:r>
              <a:rPr lang="en-US" dirty="0" err="1" smtClean="0"/>
              <a:t>jedinstvene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 u </a:t>
            </a:r>
            <a:r>
              <a:rPr lang="en-US" dirty="0" err="1" smtClean="0"/>
              <a:t>nadležnom</a:t>
            </a:r>
            <a:r>
              <a:rPr lang="en-US" dirty="0" smtClean="0"/>
              <a:t> </a:t>
            </a:r>
            <a:r>
              <a:rPr lang="en-US" dirty="0" err="1" smtClean="0"/>
              <a:t>ministarstvu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sr-Latn-RS" dirty="0" smtClean="0"/>
              <a:t>Integracijom tokova podataka izbeći </a:t>
            </a:r>
            <a:r>
              <a:rPr lang="en-US" dirty="0" err="1" smtClean="0"/>
              <a:t>paralen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tokov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istih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sr-Latn-RS" dirty="0" smtClean="0"/>
              <a:t>Integrisati baze podataka </a:t>
            </a:r>
            <a:r>
              <a:rPr lang="en-US" dirty="0" err="1" smtClean="0"/>
              <a:t>Odsek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 </a:t>
            </a:r>
            <a:r>
              <a:rPr lang="en-US" dirty="0" err="1" smtClean="0"/>
              <a:t>učeničkog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studentskog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o </a:t>
            </a:r>
            <a:r>
              <a:rPr lang="en-US" dirty="0" err="1" smtClean="0"/>
              <a:t>studentima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konkurišu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kredite</a:t>
            </a:r>
            <a:r>
              <a:rPr lang="en-US" dirty="0" smtClean="0"/>
              <a:t>, </a:t>
            </a:r>
            <a:r>
              <a:rPr lang="en-US" dirty="0" err="1" smtClean="0"/>
              <a:t>studentski</a:t>
            </a:r>
            <a:r>
              <a:rPr lang="en-US" dirty="0" smtClean="0"/>
              <a:t> </a:t>
            </a:r>
            <a:r>
              <a:rPr lang="en-US" dirty="0" err="1" smtClean="0"/>
              <a:t>dom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ishranu</a:t>
            </a:r>
            <a:r>
              <a:rPr lang="sr-Latn-R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samog</a:t>
            </a:r>
            <a:r>
              <a:rPr lang="en-US" dirty="0" smtClean="0"/>
              <a:t> </a:t>
            </a:r>
            <a:r>
              <a:rPr lang="en-US" dirty="0" err="1" smtClean="0"/>
              <a:t>Odseka</a:t>
            </a:r>
            <a:r>
              <a:rPr lang="sr-Latn-RS" dirty="0"/>
              <a:t> </a:t>
            </a:r>
            <a:r>
              <a:rPr lang="sr-Latn-RS" dirty="0" smtClean="0"/>
              <a:t>i sa bazama podataka prikupljenih na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fakulteta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univerziteta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sr-Latn-RS" dirty="0" smtClean="0"/>
              <a:t>Unaprediti stepen</a:t>
            </a:r>
            <a:r>
              <a:rPr lang="en-US" dirty="0" smtClean="0"/>
              <a:t> </a:t>
            </a:r>
            <a:r>
              <a:rPr lang="en-US" dirty="0" err="1" smtClean="0"/>
              <a:t>ažuriranja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integrisanosti</a:t>
            </a:r>
            <a:r>
              <a:rPr lang="sr-Latn-RS" dirty="0" smtClean="0"/>
              <a:t> podataka o visokoškolskim ustanovama koji su korisni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praćanje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ustanove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sr-Latn-RS" dirty="0" smtClean="0"/>
              <a:t>podzastupljenim/</a:t>
            </a:r>
            <a:r>
              <a:rPr lang="en-US" dirty="0" err="1" smtClean="0"/>
              <a:t>osetljivim</a:t>
            </a:r>
            <a:r>
              <a:rPr lang="en-US" dirty="0" smtClean="0"/>
              <a:t> </a:t>
            </a:r>
            <a:r>
              <a:rPr lang="en-US" dirty="0" err="1" smtClean="0"/>
              <a:t>grupama</a:t>
            </a:r>
            <a:r>
              <a:rPr lang="en-US" dirty="0" smtClean="0"/>
              <a:t>.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Preporuke za unapređenje evidencije o studentskoj populaciji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Podatke o  neophodne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praćenje</a:t>
            </a:r>
            <a:r>
              <a:rPr lang="en-US" dirty="0" smtClean="0"/>
              <a:t> socio-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studenta</a:t>
            </a:r>
            <a:r>
              <a:rPr lang="en-US" dirty="0" smtClean="0"/>
              <a:t> </a:t>
            </a:r>
            <a:r>
              <a:rPr lang="en-US" dirty="0" err="1" smtClean="0"/>
              <a:t>prikuplja</a:t>
            </a:r>
            <a:r>
              <a:rPr lang="sr-Latn-RS" dirty="0" smtClean="0"/>
              <a:t>ti za sve studente, a ne samo za one koji se prijavljuju na konkruse</a:t>
            </a:r>
            <a:r>
              <a:rPr lang="en-US" dirty="0" smtClean="0"/>
              <a:t> </a:t>
            </a:r>
            <a:r>
              <a:rPr lang="en-US" dirty="0" err="1" smtClean="0"/>
              <a:t>Ministarstva</a:t>
            </a:r>
            <a:r>
              <a:rPr lang="en-US" dirty="0" smtClean="0"/>
              <a:t> </a:t>
            </a:r>
            <a:r>
              <a:rPr lang="en-US" dirty="0" err="1" smtClean="0"/>
              <a:t>prosvete</a:t>
            </a:r>
            <a:r>
              <a:rPr lang="en-US" dirty="0" smtClean="0"/>
              <a:t>, </a:t>
            </a:r>
            <a:r>
              <a:rPr lang="en-US" dirty="0" err="1" smtClean="0"/>
              <a:t>nauke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tehnološkog</a:t>
            </a:r>
            <a:r>
              <a:rPr lang="en-US" dirty="0" smtClean="0"/>
              <a:t> </a:t>
            </a:r>
            <a:r>
              <a:rPr lang="en-US" dirty="0" err="1" smtClean="0"/>
              <a:t>razvoja</a:t>
            </a:r>
            <a:r>
              <a:rPr lang="en-US" dirty="0" smtClean="0"/>
              <a:t> (</a:t>
            </a:r>
            <a:r>
              <a:rPr lang="en-US" dirty="0" err="1" smtClean="0"/>
              <a:t>Odsek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poslove</a:t>
            </a:r>
            <a:r>
              <a:rPr lang="en-US" dirty="0" smtClean="0"/>
              <a:t> </a:t>
            </a:r>
            <a:r>
              <a:rPr lang="en-US" dirty="0" err="1" smtClean="0"/>
              <a:t>učeničkog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studentskog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)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dodelu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smeštaja</a:t>
            </a:r>
            <a:r>
              <a:rPr lang="en-US" dirty="0" smtClean="0"/>
              <a:t> u</a:t>
            </a:r>
            <a:r>
              <a:rPr lang="sr-Latn-RS" dirty="0" smtClean="0"/>
              <a:t> studentskim domovima.</a:t>
            </a:r>
          </a:p>
          <a:p>
            <a:r>
              <a:rPr lang="sr-Latn-RS" dirty="0" smtClean="0"/>
              <a:t>Unaprediti k</a:t>
            </a:r>
            <a:r>
              <a:rPr lang="en-US" dirty="0" err="1" smtClean="0"/>
              <a:t>valitet</a:t>
            </a:r>
            <a:r>
              <a:rPr lang="en-US" dirty="0" smtClean="0"/>
              <a:t> </a:t>
            </a:r>
            <a:r>
              <a:rPr lang="en-US" dirty="0" err="1" smtClean="0"/>
              <a:t>indikatora</a:t>
            </a:r>
            <a:r>
              <a:rPr lang="en-US" dirty="0" smtClean="0"/>
              <a:t> socio-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 smtClean="0"/>
              <a:t>položaja</a:t>
            </a:r>
            <a:r>
              <a:rPr lang="en-US" dirty="0" smtClean="0"/>
              <a:t> </a:t>
            </a:r>
            <a:r>
              <a:rPr lang="en-US" dirty="0" err="1" smtClean="0"/>
              <a:t>studenta</a:t>
            </a:r>
            <a:r>
              <a:rPr lang="en-US" dirty="0" smtClean="0"/>
              <a:t> </a:t>
            </a:r>
            <a:r>
              <a:rPr lang="sr-Latn-RS" dirty="0" smtClean="0"/>
              <a:t> koji su trenutno u upotrebi (</a:t>
            </a:r>
            <a:r>
              <a:rPr lang="en-US" dirty="0" err="1" smtClean="0"/>
              <a:t>obrazovanje</a:t>
            </a:r>
            <a:r>
              <a:rPr lang="en-US" dirty="0" smtClean="0"/>
              <a:t>, </a:t>
            </a:r>
            <a:r>
              <a:rPr lang="en-US" dirty="0" err="1" smtClean="0"/>
              <a:t>obrazovanje</a:t>
            </a:r>
            <a:r>
              <a:rPr lang="en-US" dirty="0" smtClean="0"/>
              <a:t> </a:t>
            </a:r>
            <a:r>
              <a:rPr lang="en-US" dirty="0" err="1" smtClean="0"/>
              <a:t>roditelja</a:t>
            </a:r>
            <a:r>
              <a:rPr lang="en-US" dirty="0" smtClean="0"/>
              <a:t>, </a:t>
            </a:r>
            <a:r>
              <a:rPr lang="en-US" dirty="0" err="1" smtClean="0"/>
              <a:t>radni</a:t>
            </a:r>
            <a:r>
              <a:rPr lang="en-US" dirty="0" smtClean="0"/>
              <a:t> status </a:t>
            </a:r>
            <a:r>
              <a:rPr lang="en-US" dirty="0" err="1" smtClean="0"/>
              <a:t>roditelja</a:t>
            </a:r>
            <a:r>
              <a:rPr lang="en-US" dirty="0" smtClean="0"/>
              <a:t>, </a:t>
            </a:r>
            <a:r>
              <a:rPr lang="en-US" dirty="0" err="1" smtClean="0"/>
              <a:t>radni</a:t>
            </a:r>
            <a:r>
              <a:rPr lang="en-US" dirty="0" smtClean="0"/>
              <a:t> </a:t>
            </a:r>
            <a:r>
              <a:rPr lang="en-US" dirty="0" err="1" smtClean="0"/>
              <a:t>angažman</a:t>
            </a:r>
            <a:r>
              <a:rPr lang="en-US" dirty="0" smtClean="0"/>
              <a:t> </a:t>
            </a:r>
            <a:r>
              <a:rPr lang="en-US" dirty="0" err="1" smtClean="0"/>
              <a:t>studenta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studija</a:t>
            </a:r>
            <a:r>
              <a:rPr lang="en-US" dirty="0" smtClean="0"/>
              <a:t>,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finansiranja</a:t>
            </a:r>
            <a:r>
              <a:rPr lang="en-US" dirty="0" smtClean="0"/>
              <a:t> </a:t>
            </a:r>
            <a:r>
              <a:rPr lang="en-US" dirty="0" err="1" smtClean="0"/>
              <a:t>studija</a:t>
            </a:r>
            <a:r>
              <a:rPr lang="en-US" dirty="0" smtClean="0"/>
              <a:t>)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F</a:t>
            </a:r>
            <a:r>
              <a:rPr lang="en-US" dirty="0" err="1" smtClean="0"/>
              <a:t>orimira</a:t>
            </a:r>
            <a:r>
              <a:rPr lang="sr-Latn-RS" dirty="0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nov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sr-Latn-RS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bi se </a:t>
            </a:r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 smtClean="0"/>
              <a:t>unapred</a:t>
            </a:r>
            <a:r>
              <a:rPr lang="en-US" dirty="0" smtClean="0"/>
              <a:t> </a:t>
            </a:r>
            <a:r>
              <a:rPr lang="en-US" dirty="0" err="1" smtClean="0"/>
              <a:t>targetirale</a:t>
            </a:r>
            <a:r>
              <a:rPr lang="en-US" dirty="0" smtClean="0"/>
              <a:t> </a:t>
            </a:r>
            <a:r>
              <a:rPr lang="sr-Latn-RS" dirty="0" smtClean="0"/>
              <a:t>podzastupljene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sr-Latn-RS" dirty="0" smtClean="0"/>
              <a:t> studenata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omogućilo</a:t>
            </a:r>
            <a:r>
              <a:rPr lang="en-US" dirty="0" smtClean="0"/>
              <a:t> </a:t>
            </a:r>
            <a:r>
              <a:rPr lang="en-US" dirty="0" err="1" smtClean="0"/>
              <a:t>praćenje</a:t>
            </a:r>
            <a:r>
              <a:rPr lang="en-US" dirty="0" smtClean="0"/>
              <a:t> </a:t>
            </a:r>
            <a:r>
              <a:rPr lang="en-US" dirty="0" err="1" smtClean="0"/>
              <a:t>uspešnosti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studiranja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Preporuke za unapređenje pristupa </a:t>
            </a:r>
            <a:br>
              <a:rPr lang="sr-Latn-RS" sz="3200" dirty="0" smtClean="0"/>
            </a:br>
            <a:r>
              <a:rPr lang="sr-Latn-RS" sz="3200" dirty="0" smtClean="0"/>
              <a:t>visokom obrazovanju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sr-Latn-RS" u="sng" dirty="0" smtClean="0"/>
              <a:t>Finansijske prepreke</a:t>
            </a:r>
          </a:p>
          <a:p>
            <a:r>
              <a:rPr lang="sr-Latn-RS" dirty="0" smtClean="0"/>
              <a:t>Unaprediti informisanje studenata o sistemskoj i drugim oblicima finansijske podrške za studente (SSS)</a:t>
            </a:r>
          </a:p>
          <a:p>
            <a:r>
              <a:rPr lang="sr-Latn-RS" dirty="0" smtClean="0"/>
              <a:t>Ukloniti finansijske prepreke organizovanoj pripremnoj nastavi na fakultetima</a:t>
            </a:r>
          </a:p>
          <a:p>
            <a:r>
              <a:rPr lang="sr-Latn-RS" dirty="0" smtClean="0"/>
              <a:t>Studente lošeg socio-ekonomskog statusa osloboditi plaćanja taksi za upis na fakultete i ostalih administrativnih troškova studiranja, kao i troškova udžbenika i ostalog nastavnog materijala</a:t>
            </a:r>
          </a:p>
          <a:p>
            <a:r>
              <a:rPr lang="sr-Latn-RS" dirty="0" smtClean="0"/>
              <a:t>Uravnotežiti učešće države u pokrivanju troškova školovanja (70% od ukupnih troškova školovanja) i troškova života studenata (10% of ukupnih troškova stanovanja)</a:t>
            </a:r>
            <a:endParaRPr lang="en-US" dirty="0" smtClean="0"/>
          </a:p>
          <a:p>
            <a:r>
              <a:rPr lang="sr-Latn-RS" dirty="0" smtClean="0"/>
              <a:t>Uravnotežiti udeo uspeha i socijalne dimenzije kao principa raspodele sredstava države namenjenih finansijskoj podršci studentima</a:t>
            </a:r>
          </a:p>
          <a:p>
            <a:r>
              <a:rPr lang="sr-Latn-RS" dirty="0" smtClean="0"/>
              <a:t>Finansijska sredstva države iz kojih se pokrivaju troškovi života studenata (uključujući i stipendije i kredite) podjednako staviti na raspolaganje svim studentima bez obzira na način na koji finansiraju troškove školovanja (budžet ili samofinansiranje)</a:t>
            </a:r>
          </a:p>
          <a:p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Preporuke za unapređenje pristupa </a:t>
            </a:r>
            <a:br>
              <a:rPr lang="sr-Latn-RS" dirty="0" smtClean="0"/>
            </a:br>
            <a:r>
              <a:rPr lang="sr-Latn-RS" dirty="0" smtClean="0"/>
              <a:t>visokom obrazovanju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Latn-RS" u="sng" dirty="0" smtClean="0"/>
              <a:t>Motivisanje za studiranje</a:t>
            </a:r>
          </a:p>
          <a:p>
            <a:r>
              <a:rPr lang="sr-Latn-RS" dirty="0" smtClean="0"/>
              <a:t>U saradnji sa stručnim timovima u srednjim školama organizovati informativne i radioničke aktivnosti za povećanje obrazovnih aspiracija i podsticanje motivacije za studiranje za učenike završnih godina srednjih škola iz društvenih grupa koje su podzastupljene u sistemu visokog obrazovanja</a:t>
            </a:r>
            <a:r>
              <a:rPr lang="ru-RU" dirty="0" smtClean="0"/>
              <a:t> (</a:t>
            </a:r>
            <a:r>
              <a:rPr lang="sr-Latn-RS" dirty="0" smtClean="0"/>
              <a:t>učenici sa hendikepom, iz manjinskih grupa, sa sela, koji nemaju prebivalište u univerzitetskim centrima iz srednjih stručnih škola, iz siromašnih porodica i iz porodica sa neobrazovanim roditeljima</a:t>
            </a:r>
            <a:r>
              <a:rPr lang="ru-RU" dirty="0" smtClean="0"/>
              <a:t>) </a:t>
            </a:r>
            <a:r>
              <a:rPr lang="sr-Latn-RS" dirty="0" smtClean="0"/>
              <a:t>(SSS)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Preporuke za unapređenje pristupa </a:t>
            </a:r>
            <a:br>
              <a:rPr lang="sr-Latn-RS" sz="3200" dirty="0" smtClean="0"/>
            </a:br>
            <a:r>
              <a:rPr lang="sr-Latn-RS" sz="3200" dirty="0" smtClean="0"/>
              <a:t>visokom obrazovanju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r-Latn-RS" u="sng" dirty="0" smtClean="0"/>
              <a:t>Uklanjanje prepreka u kretanju i komunikaciji</a:t>
            </a:r>
          </a:p>
          <a:p>
            <a:r>
              <a:rPr lang="sr-Latn-RS" dirty="0" smtClean="0"/>
              <a:t>Nabavkom asistivne tehnologije ukloniti prepreke za nesmetano kretanje i s</a:t>
            </a:r>
            <a:r>
              <a:rPr lang="en-US" dirty="0" err="1" smtClean="0"/>
              <a:t>avladavanje</a:t>
            </a:r>
            <a:r>
              <a:rPr lang="en-US" dirty="0" smtClean="0"/>
              <a:t> </a:t>
            </a:r>
            <a:r>
              <a:rPr lang="en-US" dirty="0" err="1" smtClean="0"/>
              <a:t>obrazovnih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sr-Latn-RS" dirty="0" smtClean="0"/>
              <a:t>studentima sa invaliditetom</a:t>
            </a:r>
          </a:p>
          <a:p>
            <a:r>
              <a:rPr lang="sr-Latn-RS" dirty="0" smtClean="0"/>
              <a:t>Sistematski informisati i edukovati nastavnike fakulteta o potrebama studenta sa invaliditetom i alternativnim načinima prezentacije nastavnog materijala i metodama ispitivanja i ocenjivanja (SSS)</a:t>
            </a:r>
            <a:r>
              <a:rPr lang="en-US" dirty="0" smtClean="0"/>
              <a:t> </a:t>
            </a:r>
            <a:endParaRPr lang="sr-Latn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dirty="0" smtClean="0"/>
              <a:t>Preporuke za unapređenje uspešnosti studiranja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Sistematski pratiti probleme studenata u savladavanju nastavnog gradiva i organizovati obuke iz nastavnih metoda za nastavnike i pomoć u učenju za studente (SSS)</a:t>
            </a:r>
          </a:p>
          <a:p>
            <a:r>
              <a:rPr lang="sr-Latn-RS" dirty="0" smtClean="0"/>
              <a:t>Organizovati neki oblik savetodavnih usluga i usluga psiho-socijalne podrške (SSS: studenti mentori, psihološko savetovalište…)</a:t>
            </a:r>
            <a:r>
              <a:rPr lang="ru-RU" dirty="0" smtClean="0"/>
              <a:t> </a:t>
            </a:r>
            <a:endParaRPr lang="sr-Latn-R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Preporuke za unapredjenje pravne regulative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Uspotaviti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transparent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i lako dostup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jedinstven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informacion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cent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r o stipendiranju, kreditiranju i drugim podrškama tokom obrazovanja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Formulisati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jasan legislativan okvir za primenu afirmativnih mera na nivou cele republike za upis na 1. godinu studija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Formulisati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jasan legislativan okvir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za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smešta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u studentske domove studenata/kinja koji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ne mogu sami da finansiraju troškove života van mesta stanovanja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Propisati načine prilagođavanja smeštaja u studentskim domovima studentima sa invaliditetom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Doneti set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propisa o obezbeđivanju asistivne tehnologije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podzakonsk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akta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kojima se razrađuju opšte zakonske odredbe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(primena antidiskriminacio-nih zakona u školama, kategorizacija lica sa invaliditetom) 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Statutima univerziteta urediti ustanvoljavanje Službi za podršku studentima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otpuno uređe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diti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i usagla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sit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i propis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o prikupljanju podataka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Formulisati standarde za akreditaciju visokoškolskih institucija koji zahtevaju implmentaciju mera za izjednačavanje pristupa (npr. propisani minimum upisa brucoša koji pripadaju podzastupljenim/osetljivim grupama, opremljenost insitucije asistivnom tehnologijom…)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742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Jednak pristup visokom obrazovanju za sve Preporuke projektnog tima EQUIED</vt:lpstr>
      <vt:lpstr>Preporuke za unapređenje evidencije o studentskoj populaciji</vt:lpstr>
      <vt:lpstr>Preporuke za unapređenje evidencije o studentskoj populaciji</vt:lpstr>
      <vt:lpstr>Preporuke za unapređenje pristupa  visokom obrazovanju</vt:lpstr>
      <vt:lpstr>Preporuke za unapređenje pristupa  visokom obrazovanju</vt:lpstr>
      <vt:lpstr>Preporuke za unapređenje pristupa  visokom obrazovanju</vt:lpstr>
      <vt:lpstr>Preporuke za unapređenje uspešnosti studiranja</vt:lpstr>
      <vt:lpstr>Preporuke za unapredjenje pravne regulative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Gorana</dc:creator>
  <cp:lastModifiedBy>Gorana</cp:lastModifiedBy>
  <cp:revision>14</cp:revision>
  <dcterms:created xsi:type="dcterms:W3CDTF">2015-04-13T18:56:32Z</dcterms:created>
  <dcterms:modified xsi:type="dcterms:W3CDTF">2015-04-13T23:35:17Z</dcterms:modified>
</cp:coreProperties>
</file>