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84" r:id="rId4"/>
    <p:sldId id="292" r:id="rId5"/>
    <p:sldId id="293" r:id="rId6"/>
    <p:sldId id="285" r:id="rId7"/>
    <p:sldId id="291" r:id="rId8"/>
    <p:sldId id="286" r:id="rId9"/>
    <p:sldId id="289" r:id="rId10"/>
    <p:sldId id="287" r:id="rId11"/>
    <p:sldId id="290" r:id="rId12"/>
    <p:sldId id="294" r:id="rId13"/>
    <p:sldId id="288" r:id="rId14"/>
    <p:sldId id="27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1F0858"/>
    <a:srgbClr val="FF0000"/>
    <a:srgbClr val="FF3300"/>
    <a:srgbClr val="451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196" autoAdjust="0"/>
  </p:normalViewPr>
  <p:slideViewPr>
    <p:cSldViewPr>
      <p:cViewPr>
        <p:scale>
          <a:sx n="70" d="100"/>
          <a:sy n="70" d="100"/>
        </p:scale>
        <p:origin x="-112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1B7CFB-4CAB-4585-980D-68647BBA0145}" type="datetimeFigureOut">
              <a:rPr lang="en-GB" smtClean="0"/>
              <a:t>14/04/2015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58C6B6-8DB3-4EE4-9070-E2FC72209A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8895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vi-VN" dirty="0" smtClean="0"/>
              <a:t>Tiflotehnička pomagala </a:t>
            </a:r>
          </a:p>
          <a:p>
            <a:r>
              <a:rPr lang="vi-VN" dirty="0" smtClean="0"/>
              <a:t>	(lupa, Brajeva pisaća mašina, reproduktor, Brajev sat za slepe džepni, Brajev sat za slepe ručni, beli štap za slepe, ultrazvučni štap, govorni softver za srpski jezik za slepa lica)</a:t>
            </a:r>
          </a:p>
          <a:p>
            <a:r>
              <a:rPr lang="vi-VN" dirty="0" smtClean="0"/>
              <a:t>Slušna pomagala </a:t>
            </a:r>
          </a:p>
          <a:p>
            <a:r>
              <a:rPr lang="vi-VN" dirty="0" smtClean="0"/>
              <a:t>	(slušni aparat ugrađen u naočare za koštanu sprovodljivost, slušni aparat ugrađen u rajf za koštanu sprovodljivost, individualni umetak (oliva) za ušni kanal i dve vrste slušnih aparata)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8C6B6-8DB3-4EE4-9070-E2FC72209AC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052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DDD56-4CC0-49F0-8B8A-DA900521FA69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15AC2-2DF0-41A3-99FD-1B0F59840E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DDD56-4CC0-49F0-8B8A-DA900521FA69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15AC2-2DF0-41A3-99FD-1B0F59840E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DDD56-4CC0-49F0-8B8A-DA900521FA69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15AC2-2DF0-41A3-99FD-1B0F59840E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DDD56-4CC0-49F0-8B8A-DA900521FA69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15AC2-2DF0-41A3-99FD-1B0F59840E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DDD56-4CC0-49F0-8B8A-DA900521FA69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15AC2-2DF0-41A3-99FD-1B0F59840E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DDD56-4CC0-49F0-8B8A-DA900521FA69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15AC2-2DF0-41A3-99FD-1B0F59840E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DDD56-4CC0-49F0-8B8A-DA900521FA69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15AC2-2DF0-41A3-99FD-1B0F59840E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DDD56-4CC0-49F0-8B8A-DA900521FA69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15AC2-2DF0-41A3-99FD-1B0F59840E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DDD56-4CC0-49F0-8B8A-DA900521FA69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15AC2-2DF0-41A3-99FD-1B0F59840E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DDD56-4CC0-49F0-8B8A-DA900521FA69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15AC2-2DF0-41A3-99FD-1B0F59840E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DDD56-4CC0-49F0-8B8A-DA900521FA69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15AC2-2DF0-41A3-99FD-1B0F59840E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DDD56-4CC0-49F0-8B8A-DA900521FA69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15AC2-2DF0-41A3-99FD-1B0F59840E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10" Type="http://schemas.openxmlformats.org/officeDocument/2006/relationships/image" Target="../media/image3.pn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500174"/>
            <a:ext cx="8352928" cy="1470025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0066"/>
                </a:solidFill>
              </a:rPr>
              <a:t>JEDNAK PRISTUP ZA SVE: OSNAŽIVANJE SOCIJALNE DIMENZIJE U CILJU JAČANJA EVROPSKOG PROSTORA VISOKOG OBRAZOVANJA</a:t>
            </a:r>
            <a:endParaRPr lang="en-US" sz="2400" dirty="0">
              <a:solidFill>
                <a:srgbClr val="000066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3286124"/>
            <a:ext cx="6400800" cy="2286016"/>
          </a:xfrm>
        </p:spPr>
        <p:txBody>
          <a:bodyPr>
            <a:normAutofit/>
          </a:bodyPr>
          <a:lstStyle/>
          <a:p>
            <a:r>
              <a:rPr lang="it-IT" sz="3600" b="1" i="1" dirty="0" smtClean="0">
                <a:solidFill>
                  <a:srgbClr val="000066"/>
                </a:solidFill>
              </a:rPr>
              <a:t>Asistivn</a:t>
            </a:r>
            <a:r>
              <a:rPr lang="sr-Latn-RS" sz="3600" b="1" i="1" dirty="0" smtClean="0">
                <a:solidFill>
                  <a:srgbClr val="000066"/>
                </a:solidFill>
              </a:rPr>
              <a:t>e</a:t>
            </a:r>
            <a:r>
              <a:rPr lang="it-IT" sz="3600" b="1" i="1" dirty="0" smtClean="0">
                <a:solidFill>
                  <a:srgbClr val="000066"/>
                </a:solidFill>
              </a:rPr>
              <a:t> tehnologij</a:t>
            </a:r>
            <a:r>
              <a:rPr lang="sr-Latn-RS" sz="3600" b="1" i="1" dirty="0" smtClean="0">
                <a:solidFill>
                  <a:srgbClr val="000066"/>
                </a:solidFill>
              </a:rPr>
              <a:t>e</a:t>
            </a:r>
            <a:r>
              <a:rPr lang="it-IT" sz="3600" b="1" i="1" dirty="0" smtClean="0">
                <a:solidFill>
                  <a:srgbClr val="000066"/>
                </a:solidFill>
              </a:rPr>
              <a:t> za unapređenje pristupa visokom obrazovanju studenata sa hendikepom </a:t>
            </a:r>
            <a:endParaRPr lang="en-US" sz="3600" b="1" dirty="0" smtClean="0">
              <a:solidFill>
                <a:srgbClr val="000066"/>
              </a:solidFill>
            </a:endParaRPr>
          </a:p>
          <a:p>
            <a:endParaRPr lang="en-US" b="1" dirty="0"/>
          </a:p>
        </p:txBody>
      </p:sp>
      <p:pic>
        <p:nvPicPr>
          <p:cNvPr id="5" name="Picture 4" descr="ush logo1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5720" y="214290"/>
            <a:ext cx="1207977" cy="117606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247002" y="6237312"/>
            <a:ext cx="2069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>
                <a:solidFill>
                  <a:srgbClr val="000066"/>
                </a:solidFill>
              </a:rPr>
              <a:t>14</a:t>
            </a:r>
            <a:r>
              <a:rPr lang="it-IT" dirty="0" smtClean="0">
                <a:solidFill>
                  <a:srgbClr val="000066"/>
                </a:solidFill>
              </a:rPr>
              <a:t>. a</a:t>
            </a:r>
            <a:r>
              <a:rPr lang="sr-Latn-RS" dirty="0" smtClean="0">
                <a:solidFill>
                  <a:srgbClr val="000066"/>
                </a:solidFill>
              </a:rPr>
              <a:t>p</a:t>
            </a:r>
            <a:r>
              <a:rPr lang="it-IT" dirty="0" smtClean="0">
                <a:solidFill>
                  <a:srgbClr val="000066"/>
                </a:solidFill>
              </a:rPr>
              <a:t>r</a:t>
            </a:r>
            <a:r>
              <a:rPr lang="sr-Latn-RS" dirty="0" smtClean="0">
                <a:solidFill>
                  <a:srgbClr val="000066"/>
                </a:solidFill>
              </a:rPr>
              <a:t>il,</a:t>
            </a:r>
            <a:r>
              <a:rPr lang="it-IT" dirty="0" smtClean="0">
                <a:solidFill>
                  <a:srgbClr val="000066"/>
                </a:solidFill>
              </a:rPr>
              <a:t> </a:t>
            </a:r>
            <a:r>
              <a:rPr lang="sr-Latn-RS" smtClean="0">
                <a:solidFill>
                  <a:srgbClr val="000066"/>
                </a:solidFill>
              </a:rPr>
              <a:t>Niš</a:t>
            </a:r>
            <a:r>
              <a:rPr lang="it-IT" smtClean="0">
                <a:solidFill>
                  <a:srgbClr val="000066"/>
                </a:solidFill>
              </a:rPr>
              <a:t> </a:t>
            </a:r>
            <a:r>
              <a:rPr lang="it-IT" dirty="0" smtClean="0">
                <a:solidFill>
                  <a:srgbClr val="000066"/>
                </a:solidFill>
              </a:rPr>
              <a:t>(Srbija)</a:t>
            </a:r>
            <a:endParaRPr lang="en-US" dirty="0">
              <a:solidFill>
                <a:srgbClr val="000066"/>
              </a:solidFill>
            </a:endParaRPr>
          </a:p>
        </p:txBody>
      </p:sp>
      <p:pic>
        <p:nvPicPr>
          <p:cNvPr id="9" name="Picture 8" descr="equied_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9586" y="142852"/>
            <a:ext cx="1042988" cy="12372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292" y="214290"/>
            <a:ext cx="6811169" cy="1143000"/>
          </a:xfrm>
        </p:spPr>
        <p:txBody>
          <a:bodyPr>
            <a:normAutofit fontScale="90000"/>
          </a:bodyPr>
          <a:lstStyle/>
          <a:p>
            <a:r>
              <a:rPr lang="sr-Latn-RS" b="1" dirty="0" smtClean="0">
                <a:solidFill>
                  <a:srgbClr val="000066"/>
                </a:solidFill>
              </a:rPr>
              <a:t>Stanje na visokoškolskim ustanovama u Srbiji</a:t>
            </a:r>
            <a:endParaRPr lang="en-US" b="1" dirty="0">
              <a:solidFill>
                <a:srgbClr val="000066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4793" y="1916832"/>
            <a:ext cx="8765679" cy="4941168"/>
          </a:xfrm>
          <a:noFill/>
        </p:spPr>
        <p:txBody>
          <a:bodyPr wrap="square" lIns="0" tIns="0" rIns="0" bIns="0">
            <a:normAutofit lnSpcReduction="10000"/>
          </a:bodyPr>
          <a:lstStyle/>
          <a:p>
            <a:pPr algn="just">
              <a:buNone/>
            </a:pPr>
            <a:r>
              <a:rPr lang="sr-Latn-RS" dirty="0" smtClean="0">
                <a:solidFill>
                  <a:srgbClr val="000066"/>
                </a:solidFill>
              </a:rPr>
              <a:t>	U okviru projekta je na 40 ustanova urađen monitoring o postojanju asistivnih tehnologija sa merenjem 8 različitih kategorija dostupnosti (5 kategorija o prostornoj dostupnosti, 2 o dostupnosti literature i jedna o dostupnosti u komunikaciji).</a:t>
            </a:r>
          </a:p>
          <a:p>
            <a:pPr algn="just">
              <a:buNone/>
            </a:pPr>
            <a:r>
              <a:rPr lang="sr-Latn-RS" dirty="0" smtClean="0">
                <a:solidFill>
                  <a:srgbClr val="000066"/>
                </a:solidFill>
              </a:rPr>
              <a:t>	</a:t>
            </a:r>
            <a:endParaRPr lang="en-US" dirty="0" smtClean="0">
              <a:solidFill>
                <a:srgbClr val="000066"/>
              </a:solidFill>
            </a:endParaRPr>
          </a:p>
          <a:p>
            <a:pPr algn="just">
              <a:buNone/>
            </a:pPr>
            <a:r>
              <a:rPr lang="en-US" dirty="0" smtClean="0">
                <a:solidFill>
                  <a:srgbClr val="000066"/>
                </a:solidFill>
              </a:rPr>
              <a:t>	</a:t>
            </a:r>
            <a:r>
              <a:rPr lang="sr-Latn-RS" dirty="0" smtClean="0">
                <a:solidFill>
                  <a:srgbClr val="000066"/>
                </a:solidFill>
              </a:rPr>
              <a:t>U uzorku od 320 stavki</a:t>
            </a:r>
            <a:r>
              <a:rPr lang="en-US" dirty="0" smtClean="0">
                <a:solidFill>
                  <a:srgbClr val="000066"/>
                </a:solidFill>
              </a:rPr>
              <a:t>,</a:t>
            </a:r>
            <a:r>
              <a:rPr lang="sr-Latn-RS" dirty="0" smtClean="0">
                <a:solidFill>
                  <a:srgbClr val="000066"/>
                </a:solidFill>
              </a:rPr>
              <a:t> u svega 68 stavki je prisutan minimalni nivo dostupnosti što je </a:t>
            </a:r>
            <a:r>
              <a:rPr lang="sr-Latn-RS" dirty="0" smtClean="0">
                <a:solidFill>
                  <a:srgbClr val="1F0858"/>
                </a:solidFill>
              </a:rPr>
              <a:t>svega</a:t>
            </a:r>
            <a:r>
              <a:rPr lang="sr-Latn-RS" dirty="0" smtClean="0">
                <a:solidFill>
                  <a:srgbClr val="000066"/>
                </a:solidFill>
              </a:rPr>
              <a:t> 21,25%!</a:t>
            </a:r>
          </a:p>
        </p:txBody>
      </p:sp>
      <p:pic>
        <p:nvPicPr>
          <p:cNvPr id="7" name="Picture 6" descr="equied_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1012" y="0"/>
            <a:ext cx="1042988" cy="1237270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93" y="60933"/>
            <a:ext cx="1206500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0390" y="332656"/>
            <a:ext cx="6786610" cy="1143000"/>
          </a:xfrm>
        </p:spPr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rgbClr val="000066"/>
                </a:solidFill>
              </a:rPr>
              <a:t>  </a:t>
            </a:r>
            <a:r>
              <a:rPr lang="sr-Latn-RS" b="1" dirty="0" smtClean="0">
                <a:solidFill>
                  <a:srgbClr val="000066"/>
                </a:solidFill>
              </a:rPr>
              <a:t>Nedostatak asistivnih tehnologija</a:t>
            </a:r>
            <a:endParaRPr lang="en-US" b="1" dirty="0">
              <a:solidFill>
                <a:srgbClr val="000066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42844" y="2132856"/>
            <a:ext cx="8893652" cy="4725144"/>
          </a:xfrm>
          <a:noFill/>
        </p:spPr>
        <p:txBody>
          <a:bodyPr wrap="square" lIns="0" tIns="0" rIns="0" bIns="0"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sr-Latn-RS" dirty="0" smtClean="0">
                <a:solidFill>
                  <a:srgbClr val="000066"/>
                </a:solidFill>
              </a:rPr>
              <a:t> Manja </a:t>
            </a:r>
            <a:r>
              <a:rPr lang="en-US" dirty="0" err="1" smtClean="0">
                <a:solidFill>
                  <a:srgbClr val="000066"/>
                </a:solidFill>
              </a:rPr>
              <a:t>samostalnost</a:t>
            </a:r>
            <a:r>
              <a:rPr lang="sr-Latn-RS" dirty="0" smtClean="0">
                <a:solidFill>
                  <a:srgbClr val="000066"/>
                </a:solidFill>
              </a:rPr>
              <a:t> </a:t>
            </a:r>
            <a:r>
              <a:rPr lang="sr-Latn-RS" dirty="0">
                <a:solidFill>
                  <a:srgbClr val="000066"/>
                </a:solidFill>
              </a:rPr>
              <a:t>studenata/studentkinja sa hendikepom;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dirty="0" smtClean="0">
                <a:solidFill>
                  <a:srgbClr val="000066"/>
                </a:solidFill>
              </a:rPr>
              <a:t> Veće </a:t>
            </a:r>
            <a:r>
              <a:rPr lang="sr-Latn-RS" dirty="0">
                <a:solidFill>
                  <a:srgbClr val="000066"/>
                </a:solidFill>
              </a:rPr>
              <a:t>angažovanje drugih osoba u ulozi </a:t>
            </a:r>
            <a:r>
              <a:rPr lang="sr-Latn-RS" dirty="0" smtClean="0">
                <a:solidFill>
                  <a:srgbClr val="1F0858"/>
                </a:solidFill>
              </a:rPr>
              <a:t>personalnih </a:t>
            </a:r>
            <a:r>
              <a:rPr lang="sr-Latn-RS" dirty="0">
                <a:solidFill>
                  <a:srgbClr val="000066"/>
                </a:solidFill>
              </a:rPr>
              <a:t>asistenata;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dirty="0" smtClean="0">
                <a:solidFill>
                  <a:srgbClr val="000066"/>
                </a:solidFill>
              </a:rPr>
              <a:t> Veći </a:t>
            </a:r>
            <a:r>
              <a:rPr lang="sr-Latn-RS" dirty="0">
                <a:solidFill>
                  <a:srgbClr val="000066"/>
                </a:solidFill>
              </a:rPr>
              <a:t>troškovi zbog alternativnog vida podrške, naročito kada je u pitanju nedostupna </a:t>
            </a:r>
            <a:r>
              <a:rPr lang="sr-Latn-RS" dirty="0" smtClean="0">
                <a:solidFill>
                  <a:srgbClr val="000066"/>
                </a:solidFill>
              </a:rPr>
              <a:t>literatura </a:t>
            </a:r>
            <a:r>
              <a:rPr lang="sr-Latn-RS" dirty="0" smtClean="0">
                <a:solidFill>
                  <a:srgbClr val="1F0858"/>
                </a:solidFill>
              </a:rPr>
              <a:t>ili transport;</a:t>
            </a:r>
            <a:endParaRPr lang="sr-Latn-RS" dirty="0">
              <a:solidFill>
                <a:srgbClr val="1F0858"/>
              </a:solidFill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dirty="0" smtClean="0">
                <a:solidFill>
                  <a:srgbClr val="000066"/>
                </a:solidFill>
              </a:rPr>
              <a:t> Manja </a:t>
            </a:r>
            <a:r>
              <a:rPr lang="sr-Latn-RS" dirty="0">
                <a:solidFill>
                  <a:srgbClr val="000066"/>
                </a:solidFill>
              </a:rPr>
              <a:t>socijalna interakcija i komunikacija.</a:t>
            </a:r>
          </a:p>
        </p:txBody>
      </p:sp>
      <p:pic>
        <p:nvPicPr>
          <p:cNvPr id="7" name="Picture 6" descr="equied_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1012" y="0"/>
            <a:ext cx="1042988" cy="1237270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93" y="60933"/>
            <a:ext cx="1206500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214290"/>
            <a:ext cx="7143800" cy="1143000"/>
          </a:xfrm>
        </p:spPr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rgbClr val="000066"/>
                </a:solidFill>
              </a:rPr>
              <a:t>  </a:t>
            </a:r>
            <a:r>
              <a:rPr lang="sr-Latn-RS" b="1" dirty="0" smtClean="0">
                <a:solidFill>
                  <a:srgbClr val="000066"/>
                </a:solidFill>
              </a:rPr>
              <a:t>Posledice </a:t>
            </a:r>
            <a:r>
              <a:rPr lang="en-US" b="1" dirty="0" err="1" smtClean="0">
                <a:solidFill>
                  <a:srgbClr val="000066"/>
                </a:solidFill>
              </a:rPr>
              <a:t>po</a:t>
            </a:r>
            <a:r>
              <a:rPr lang="sr-Latn-RS" b="1" dirty="0" smtClean="0">
                <a:solidFill>
                  <a:srgbClr val="000066"/>
                </a:solidFill>
              </a:rPr>
              <a:t> studentski standard</a:t>
            </a:r>
            <a:endParaRPr lang="en-US" b="1" dirty="0">
              <a:solidFill>
                <a:srgbClr val="000066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42844" y="1844824"/>
            <a:ext cx="8893652" cy="5013176"/>
          </a:xfrm>
          <a:noFill/>
        </p:spPr>
        <p:txBody>
          <a:bodyPr wrap="square" lIns="0" tIns="0" rIns="0" bIns="0">
            <a:normAutofit/>
          </a:bodyPr>
          <a:lstStyle/>
          <a:p>
            <a:pPr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sr-Latn-RS" dirty="0" smtClean="0">
                <a:solidFill>
                  <a:srgbClr val="000066"/>
                </a:solidFill>
              </a:rPr>
              <a:t>Niži nivo akademskog postignuća;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sr-Latn-RS" dirty="0" smtClean="0">
                <a:solidFill>
                  <a:srgbClr val="000066"/>
                </a:solidFill>
              </a:rPr>
              <a:t>Tež</a:t>
            </a:r>
            <a:r>
              <a:rPr lang="en-US" dirty="0" smtClean="0">
                <a:solidFill>
                  <a:srgbClr val="000066"/>
                </a:solidFill>
              </a:rPr>
              <a:t>e </a:t>
            </a:r>
            <a:r>
              <a:rPr lang="sr-Latn-RS" dirty="0" smtClean="0">
                <a:solidFill>
                  <a:srgbClr val="000066"/>
                </a:solidFill>
              </a:rPr>
              <a:t>ispunjavanje uslova za status</a:t>
            </a:r>
            <a:r>
              <a:rPr lang="en-US" dirty="0" smtClean="0">
                <a:solidFill>
                  <a:srgbClr val="000066"/>
                </a:solidFill>
              </a:rPr>
              <a:t> </a:t>
            </a:r>
            <a:r>
              <a:rPr lang="sr-Latn-RS" dirty="0" smtClean="0">
                <a:solidFill>
                  <a:srgbClr val="000066"/>
                </a:solidFill>
              </a:rPr>
              <a:t>budžetskog studenta/</a:t>
            </a:r>
            <a:r>
              <a:rPr lang="en-US" dirty="0" err="1" smtClean="0">
                <a:solidFill>
                  <a:srgbClr val="000066"/>
                </a:solidFill>
              </a:rPr>
              <a:t>studentkinje</a:t>
            </a:r>
            <a:r>
              <a:rPr lang="sr-Latn-RS" dirty="0" smtClean="0">
                <a:solidFill>
                  <a:srgbClr val="000066"/>
                </a:solidFill>
              </a:rPr>
              <a:t>;</a:t>
            </a:r>
            <a:endParaRPr lang="en-US" dirty="0" smtClean="0">
              <a:solidFill>
                <a:srgbClr val="000066"/>
              </a:solidFill>
            </a:endParaRPr>
          </a:p>
          <a:p>
            <a:pPr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dirty="0" err="1" smtClean="0">
                <a:solidFill>
                  <a:srgbClr val="1F0858"/>
                </a:solidFill>
              </a:rPr>
              <a:t>Manje</a:t>
            </a:r>
            <a:r>
              <a:rPr lang="en-US" dirty="0" smtClean="0">
                <a:solidFill>
                  <a:srgbClr val="1F0858"/>
                </a:solidFill>
              </a:rPr>
              <a:t> </a:t>
            </a:r>
            <a:r>
              <a:rPr lang="sr-Latn-RS" dirty="0" smtClean="0">
                <a:solidFill>
                  <a:srgbClr val="1F0858"/>
                </a:solidFill>
              </a:rPr>
              <a:t>šanse za ostvarivanje različitih studentskih prava (dom, ishrana, stipendije i krediti itd.)</a:t>
            </a:r>
            <a:endParaRPr lang="en-US" dirty="0" smtClean="0">
              <a:solidFill>
                <a:srgbClr val="1F0858"/>
              </a:solidFill>
            </a:endParaRPr>
          </a:p>
          <a:p>
            <a:pPr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sr-Latn-RS" dirty="0">
                <a:solidFill>
                  <a:srgbClr val="000066"/>
                </a:solidFill>
              </a:rPr>
              <a:t>Manjak slobodnog vremena;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sr-Latn-RS" dirty="0" smtClean="0">
                <a:solidFill>
                  <a:srgbClr val="000066"/>
                </a:solidFill>
              </a:rPr>
              <a:t>Veća verovatnoća za “ispadanje” iz sistema visokog obrazovanja.</a:t>
            </a:r>
          </a:p>
        </p:txBody>
      </p:sp>
      <p:pic>
        <p:nvPicPr>
          <p:cNvPr id="7" name="Picture 6" descr="equied_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1012" y="0"/>
            <a:ext cx="1042988" cy="1237270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93" y="60933"/>
            <a:ext cx="1206500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292" y="214290"/>
            <a:ext cx="6811169" cy="1143000"/>
          </a:xfrm>
        </p:spPr>
        <p:txBody>
          <a:bodyPr>
            <a:normAutofit/>
          </a:bodyPr>
          <a:lstStyle/>
          <a:p>
            <a:r>
              <a:rPr lang="sr-Latn-RS" b="1" dirty="0" smtClean="0">
                <a:solidFill>
                  <a:srgbClr val="000066"/>
                </a:solidFill>
              </a:rPr>
              <a:t>Doprinos projekta</a:t>
            </a:r>
            <a:endParaRPr lang="en-US" b="1" dirty="0">
              <a:solidFill>
                <a:srgbClr val="000066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42844" y="1285860"/>
            <a:ext cx="8893652" cy="5455508"/>
          </a:xfrm>
          <a:noFill/>
        </p:spPr>
        <p:txBody>
          <a:bodyPr wrap="square" lIns="0" tIns="0" rIns="0" bIns="0">
            <a:normAutofit fontScale="85000" lnSpcReduction="10000"/>
          </a:bodyPr>
          <a:lstStyle/>
          <a:p>
            <a:pPr algn="just">
              <a:buNone/>
            </a:pPr>
            <a:r>
              <a:rPr lang="sr-Latn-RS" dirty="0" smtClean="0">
                <a:solidFill>
                  <a:srgbClr val="000066"/>
                </a:solidFill>
              </a:rPr>
              <a:t>	</a:t>
            </a:r>
          </a:p>
          <a:p>
            <a:pPr algn="just">
              <a:buNone/>
            </a:pPr>
            <a:r>
              <a:rPr lang="sr-Latn-RS" dirty="0" smtClean="0">
                <a:solidFill>
                  <a:srgbClr val="000066"/>
                </a:solidFill>
              </a:rPr>
              <a:t>	Za potrebe povećanja dostupnosti na 5 univerziteta u Srbiji </a:t>
            </a:r>
            <a:r>
              <a:rPr lang="sr-Latn-RS" dirty="0" smtClean="0">
                <a:solidFill>
                  <a:srgbClr val="000066"/>
                </a:solidFill>
              </a:rPr>
              <a:t>bila je </a:t>
            </a:r>
            <a:r>
              <a:rPr lang="sr-Latn-RS" dirty="0" smtClean="0">
                <a:solidFill>
                  <a:srgbClr val="000066"/>
                </a:solidFill>
              </a:rPr>
              <a:t>izvršena nabavka 498 jedinica u 23 različitih stavki koje pripadaju asistivnim tehnologijama koje treba da doprinesu:</a:t>
            </a:r>
          </a:p>
          <a:p>
            <a:pPr marL="0" indent="0" algn="just">
              <a:buNone/>
            </a:pPr>
            <a:endParaRPr lang="sr-Latn-RS" dirty="0" smtClean="0">
              <a:solidFill>
                <a:srgbClr val="000066"/>
              </a:solidFill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dirty="0" smtClean="0">
                <a:solidFill>
                  <a:srgbClr val="000066"/>
                </a:solidFill>
              </a:rPr>
              <a:t>Većoj arhitektonskoj dostupnosti</a:t>
            </a:r>
            <a:r>
              <a:rPr lang="en-US" dirty="0" smtClean="0">
                <a:solidFill>
                  <a:srgbClr val="000066"/>
                </a:solidFill>
              </a:rPr>
              <a:t> </a:t>
            </a:r>
            <a:r>
              <a:rPr lang="en-US" dirty="0" err="1" smtClean="0">
                <a:solidFill>
                  <a:srgbClr val="000066"/>
                </a:solidFill>
              </a:rPr>
              <a:t>univerzitetskih</a:t>
            </a:r>
            <a:r>
              <a:rPr lang="en-US" dirty="0" smtClean="0">
                <a:solidFill>
                  <a:srgbClr val="000066"/>
                </a:solidFill>
              </a:rPr>
              <a:t> </a:t>
            </a:r>
            <a:r>
              <a:rPr lang="en-US" dirty="0" err="1" smtClean="0">
                <a:solidFill>
                  <a:srgbClr val="000066"/>
                </a:solidFill>
              </a:rPr>
              <a:t>objekata</a:t>
            </a:r>
            <a:endParaRPr lang="sr-Latn-RS" dirty="0" smtClean="0">
              <a:solidFill>
                <a:srgbClr val="000066"/>
              </a:solidFill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dirty="0">
                <a:solidFill>
                  <a:srgbClr val="000066"/>
                </a:solidFill>
              </a:rPr>
              <a:t>B</a:t>
            </a:r>
            <a:r>
              <a:rPr lang="sr-Latn-RS" dirty="0" smtClean="0">
                <a:solidFill>
                  <a:srgbClr val="000066"/>
                </a:solidFill>
              </a:rPr>
              <a:t>oljoj taktilnoj signalizaciji 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dirty="0" smtClean="0">
                <a:solidFill>
                  <a:srgbClr val="000066"/>
                </a:solidFill>
              </a:rPr>
              <a:t>Većoj dostupnosti literature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dirty="0" smtClean="0">
                <a:solidFill>
                  <a:srgbClr val="000066"/>
                </a:solidFill>
              </a:rPr>
              <a:t>Poboljšanju komunikacije osobama sa oštećenjem sluha</a:t>
            </a:r>
            <a:endParaRPr lang="sr-Latn-RS" dirty="0">
              <a:solidFill>
                <a:srgbClr val="000066"/>
              </a:solidFill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dirty="0" smtClean="0">
                <a:solidFill>
                  <a:srgbClr val="000066"/>
                </a:solidFill>
              </a:rPr>
              <a:t>Lakšem korišćenju informacionih i komunikacionih tehnologija</a:t>
            </a:r>
          </a:p>
        </p:txBody>
      </p:sp>
      <p:pic>
        <p:nvPicPr>
          <p:cNvPr id="7" name="Picture 6" descr="equied_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1012" y="0"/>
            <a:ext cx="1042988" cy="1237270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93" y="60933"/>
            <a:ext cx="1206500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1059292"/>
            <a:ext cx="5256584" cy="1793643"/>
          </a:xfrm>
        </p:spPr>
        <p:txBody>
          <a:bodyPr>
            <a:noAutofit/>
          </a:bodyPr>
          <a:lstStyle/>
          <a:p>
            <a:pPr marL="0" indent="0"/>
            <a:r>
              <a:rPr lang="sr-Latn-RS" sz="7200" b="1" dirty="0" smtClean="0">
                <a:solidFill>
                  <a:srgbClr val="002060"/>
                </a:solidFill>
              </a:rPr>
              <a:t/>
            </a:r>
            <a:br>
              <a:rPr lang="sr-Latn-RS" sz="7200" b="1" dirty="0" smtClean="0">
                <a:solidFill>
                  <a:srgbClr val="002060"/>
                </a:solidFill>
              </a:rPr>
            </a:br>
            <a:r>
              <a:rPr lang="sr-Latn-RS" sz="7200" b="1" dirty="0" smtClean="0">
                <a:solidFill>
                  <a:srgbClr val="002060"/>
                </a:solidFill>
              </a:rPr>
              <a:t>HVALA NA PAŽNJI</a:t>
            </a:r>
            <a:r>
              <a:rPr lang="en-US" sz="7200" b="1" dirty="0" smtClean="0">
                <a:solidFill>
                  <a:srgbClr val="002060"/>
                </a:solidFill>
              </a:rPr>
              <a:t>.</a:t>
            </a:r>
            <a:r>
              <a:rPr lang="sr-Latn-RS" sz="7200" b="1" dirty="0" smtClean="0">
                <a:solidFill>
                  <a:srgbClr val="002060"/>
                </a:solidFill>
              </a:rPr>
              <a:t/>
            </a:r>
            <a:br>
              <a:rPr lang="sr-Latn-RS" sz="7200" b="1" dirty="0" smtClean="0">
                <a:solidFill>
                  <a:srgbClr val="002060"/>
                </a:solidFill>
              </a:rPr>
            </a:br>
            <a:endParaRPr lang="en-US" sz="7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3284984"/>
            <a:ext cx="8229600" cy="2664296"/>
          </a:xfrm>
          <a:noFill/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4400" b="1" dirty="0" err="1" smtClean="0">
                <a:solidFill>
                  <a:srgbClr val="FF3300"/>
                </a:solidFill>
              </a:rPr>
              <a:t>Udruženje</a:t>
            </a:r>
            <a:r>
              <a:rPr lang="en-US" sz="4400" b="1" dirty="0" smtClean="0">
                <a:solidFill>
                  <a:srgbClr val="FF3300"/>
                </a:solidFill>
              </a:rPr>
              <a:t> </a:t>
            </a:r>
            <a:r>
              <a:rPr lang="en-US" sz="4400" b="1" dirty="0" err="1" smtClean="0">
                <a:solidFill>
                  <a:srgbClr val="FF3300"/>
                </a:solidFill>
              </a:rPr>
              <a:t>studenata</a:t>
            </a:r>
            <a:r>
              <a:rPr lang="en-US" sz="4400" b="1" dirty="0" smtClean="0">
                <a:solidFill>
                  <a:srgbClr val="FF3300"/>
                </a:solidFill>
              </a:rPr>
              <a:t> </a:t>
            </a:r>
            <a:r>
              <a:rPr lang="en-US" sz="4400" b="1" dirty="0" err="1" smtClean="0">
                <a:solidFill>
                  <a:srgbClr val="FF3300"/>
                </a:solidFill>
              </a:rPr>
              <a:t>sa</a:t>
            </a:r>
            <a:r>
              <a:rPr lang="en-US" sz="4400" b="1" dirty="0" smtClean="0">
                <a:solidFill>
                  <a:srgbClr val="FF3300"/>
                </a:solidFill>
              </a:rPr>
              <a:t> </a:t>
            </a:r>
            <a:r>
              <a:rPr lang="en-US" sz="4400" b="1" dirty="0" err="1" smtClean="0">
                <a:solidFill>
                  <a:srgbClr val="FF3300"/>
                </a:solidFill>
              </a:rPr>
              <a:t>hendikepom</a:t>
            </a:r>
            <a:r>
              <a:rPr lang="en-US" sz="4400" b="1" dirty="0" smtClean="0">
                <a:solidFill>
                  <a:srgbClr val="FF3300"/>
                </a:solidFill>
              </a:rPr>
              <a:t> </a:t>
            </a:r>
          </a:p>
          <a:p>
            <a:pPr algn="ctr">
              <a:buNone/>
            </a:pPr>
            <a:r>
              <a:rPr lang="en-US" sz="4400" b="1" dirty="0" err="1" smtClean="0">
                <a:solidFill>
                  <a:srgbClr val="FF3300"/>
                </a:solidFill>
              </a:rPr>
              <a:t>Vojvode</a:t>
            </a:r>
            <a:r>
              <a:rPr lang="en-US" sz="4400" b="1" dirty="0" smtClean="0">
                <a:solidFill>
                  <a:srgbClr val="FF3300"/>
                </a:solidFill>
              </a:rPr>
              <a:t> </a:t>
            </a:r>
            <a:r>
              <a:rPr lang="en-US" sz="4400" b="1" dirty="0" err="1" smtClean="0">
                <a:solidFill>
                  <a:srgbClr val="FF3300"/>
                </a:solidFill>
              </a:rPr>
              <a:t>Stepe</a:t>
            </a:r>
            <a:r>
              <a:rPr lang="en-US" sz="4400" b="1" dirty="0" smtClean="0">
                <a:solidFill>
                  <a:srgbClr val="FF3300"/>
                </a:solidFill>
              </a:rPr>
              <a:t> 33, Beograd</a:t>
            </a:r>
          </a:p>
          <a:p>
            <a:pPr algn="ctr">
              <a:buNone/>
            </a:pPr>
            <a:r>
              <a:rPr lang="en-US" sz="4400" b="1" dirty="0" smtClean="0">
                <a:solidFill>
                  <a:srgbClr val="FF3300"/>
                </a:solidFill>
              </a:rPr>
              <a:t>www.ush.rs</a:t>
            </a:r>
          </a:p>
          <a:p>
            <a:pPr algn="ctr">
              <a:buNone/>
            </a:pPr>
            <a:r>
              <a:rPr lang="en-US" sz="4400" b="1" dirty="0" smtClean="0">
                <a:solidFill>
                  <a:srgbClr val="FF3300"/>
                </a:solidFill>
              </a:rPr>
              <a:t>office@ush.rs</a:t>
            </a:r>
            <a:endParaRPr lang="en-US" sz="4400" b="1" dirty="0">
              <a:solidFill>
                <a:srgbClr val="FF3300"/>
              </a:solidFill>
            </a:endParaRPr>
          </a:p>
        </p:txBody>
      </p:sp>
      <p:pic>
        <p:nvPicPr>
          <p:cNvPr id="7" name="Picture 6" descr="equied_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8082" y="-1"/>
            <a:ext cx="1785918" cy="2118589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67"/>
            <a:ext cx="2156299" cy="2102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214290"/>
            <a:ext cx="8479662" cy="1414510"/>
          </a:xfrm>
        </p:spPr>
        <p:txBody>
          <a:bodyPr>
            <a:normAutofit fontScale="90000"/>
          </a:bodyPr>
          <a:lstStyle/>
          <a:p>
            <a:r>
              <a:rPr lang="sr-Latn-RS" b="1" dirty="0" smtClean="0">
                <a:solidFill>
                  <a:srgbClr val="000066"/>
                </a:solidFill>
              </a:rPr>
              <a:t>O Udruženju studenata</a:t>
            </a:r>
            <a:r>
              <a:rPr lang="en-US" b="1" dirty="0" smtClean="0">
                <a:solidFill>
                  <a:srgbClr val="000066"/>
                </a:solidFill>
              </a:rPr>
              <a:t/>
            </a:r>
            <a:br>
              <a:rPr lang="en-US" b="1" dirty="0" smtClean="0">
                <a:solidFill>
                  <a:srgbClr val="000066"/>
                </a:solidFill>
              </a:rPr>
            </a:br>
            <a:r>
              <a:rPr lang="sr-Latn-RS" b="1" dirty="0" smtClean="0">
                <a:solidFill>
                  <a:srgbClr val="000066"/>
                </a:solidFill>
              </a:rPr>
              <a:t>sa hendikepom</a:t>
            </a:r>
            <a:endParaRPr lang="en-US" b="1" dirty="0">
              <a:solidFill>
                <a:srgbClr val="000066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42844" y="1285860"/>
            <a:ext cx="8572560" cy="5000661"/>
          </a:xfrm>
          <a:noFill/>
        </p:spPr>
        <p:txBody>
          <a:bodyPr wrap="square" lIns="0" tIns="0" rIns="0" bIns="0">
            <a:normAutofit/>
          </a:bodyPr>
          <a:lstStyle/>
          <a:p>
            <a:pPr algn="just">
              <a:buNone/>
            </a:pPr>
            <a:r>
              <a:rPr lang="sr-Latn-RS" dirty="0" smtClean="0">
                <a:solidFill>
                  <a:srgbClr val="000066"/>
                </a:solidFill>
              </a:rPr>
              <a:t>	</a:t>
            </a:r>
          </a:p>
          <a:p>
            <a:pPr algn="just">
              <a:buNone/>
            </a:pPr>
            <a:r>
              <a:rPr lang="sr-Latn-RS" dirty="0" smtClean="0">
                <a:solidFill>
                  <a:srgbClr val="000066"/>
                </a:solidFill>
              </a:rPr>
              <a:t>	Udruženje studenata sa hendikepom</a:t>
            </a:r>
            <a:r>
              <a:rPr lang="en-US" dirty="0" smtClean="0">
                <a:solidFill>
                  <a:srgbClr val="002060"/>
                </a:solidFill>
              </a:rPr>
              <a:t> je</a:t>
            </a:r>
            <a:r>
              <a:rPr lang="sr-Latn-R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nevladina</a:t>
            </a:r>
            <a:r>
              <a:rPr lang="en-US" dirty="0" smtClean="0">
                <a:solidFill>
                  <a:srgbClr val="002060"/>
                </a:solidFill>
              </a:rPr>
              <a:t>,</a:t>
            </a:r>
            <a:r>
              <a:rPr lang="sr-Latn-R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nestranačka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neprofitna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organizacija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koja</a:t>
            </a:r>
            <a:r>
              <a:rPr lang="en-US" dirty="0" smtClean="0">
                <a:solidFill>
                  <a:srgbClr val="002060"/>
                </a:solidFill>
              </a:rPr>
              <a:t> se </a:t>
            </a:r>
            <a:r>
              <a:rPr lang="en-US" dirty="0" err="1" smtClean="0">
                <a:solidFill>
                  <a:srgbClr val="002060"/>
                </a:solidFill>
              </a:rPr>
              <a:t>bori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za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ostvarivanje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poštovanje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ljudskih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prava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izjednačavanje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mogućnosti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mladih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studenata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sa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hendikepom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kroz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kreiranje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uslova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za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inkluzivno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formalno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neformalno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obrazovanje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primenu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socijalnog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modela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pristupa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hendikepu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  <a:endParaRPr lang="en-US" dirty="0"/>
          </a:p>
        </p:txBody>
      </p:sp>
      <p:pic>
        <p:nvPicPr>
          <p:cNvPr id="7" name="Picture 6" descr="equied_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1012" y="0"/>
            <a:ext cx="1042988" cy="123727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93" y="60933"/>
            <a:ext cx="1206500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214290"/>
            <a:ext cx="7143800" cy="1143000"/>
          </a:xfrm>
        </p:spPr>
        <p:txBody>
          <a:bodyPr>
            <a:normAutofit fontScale="90000"/>
          </a:bodyPr>
          <a:lstStyle/>
          <a:p>
            <a:r>
              <a:rPr lang="sr-Latn-RS" b="1" dirty="0" smtClean="0">
                <a:solidFill>
                  <a:srgbClr val="000066"/>
                </a:solidFill>
              </a:rPr>
              <a:t>        Šta su asistivne tehnologije?</a:t>
            </a:r>
            <a:endParaRPr lang="en-US" b="1" dirty="0">
              <a:solidFill>
                <a:srgbClr val="000066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42844" y="1285860"/>
            <a:ext cx="8572560" cy="5000661"/>
          </a:xfrm>
          <a:noFill/>
        </p:spPr>
        <p:txBody>
          <a:bodyPr wrap="square" lIns="0" tIns="0" rIns="0" bIns="0">
            <a:normAutofit/>
          </a:bodyPr>
          <a:lstStyle/>
          <a:p>
            <a:pPr algn="just">
              <a:buNone/>
            </a:pPr>
            <a:r>
              <a:rPr lang="sr-Latn-RS" dirty="0" smtClean="0">
                <a:solidFill>
                  <a:srgbClr val="000066"/>
                </a:solidFill>
              </a:rPr>
              <a:t>	</a:t>
            </a:r>
          </a:p>
          <a:p>
            <a:pPr algn="just">
              <a:buNone/>
            </a:pPr>
            <a:r>
              <a:rPr lang="sr-Latn-RS" dirty="0" smtClean="0"/>
              <a:t>	</a:t>
            </a:r>
            <a:r>
              <a:rPr lang="en-US" dirty="0" smtClean="0">
                <a:solidFill>
                  <a:srgbClr val="000066"/>
                </a:solidFill>
              </a:rPr>
              <a:t>Pod </a:t>
            </a:r>
            <a:r>
              <a:rPr lang="en-US" dirty="0" err="1" smtClean="0">
                <a:solidFill>
                  <a:srgbClr val="000066"/>
                </a:solidFill>
              </a:rPr>
              <a:t>asistivnim</a:t>
            </a:r>
            <a:r>
              <a:rPr lang="en-US" dirty="0" smtClean="0">
                <a:solidFill>
                  <a:srgbClr val="000066"/>
                </a:solidFill>
              </a:rPr>
              <a:t> </a:t>
            </a:r>
            <a:r>
              <a:rPr lang="en-US" dirty="0" err="1" smtClean="0">
                <a:solidFill>
                  <a:srgbClr val="000066"/>
                </a:solidFill>
              </a:rPr>
              <a:t>tehnologijama</a:t>
            </a:r>
            <a:r>
              <a:rPr lang="en-US" dirty="0" smtClean="0">
                <a:solidFill>
                  <a:srgbClr val="000066"/>
                </a:solidFill>
              </a:rPr>
              <a:t> </a:t>
            </a:r>
            <a:r>
              <a:rPr lang="en-US" dirty="0" err="1" smtClean="0">
                <a:solidFill>
                  <a:srgbClr val="000066"/>
                </a:solidFill>
              </a:rPr>
              <a:t>podrazumeva</a:t>
            </a:r>
            <a:r>
              <a:rPr lang="en-US" dirty="0" smtClean="0">
                <a:solidFill>
                  <a:srgbClr val="000066"/>
                </a:solidFill>
              </a:rPr>
              <a:t> se </a:t>
            </a:r>
            <a:r>
              <a:rPr lang="en-US" dirty="0" err="1" smtClean="0">
                <a:solidFill>
                  <a:srgbClr val="000066"/>
                </a:solidFill>
              </a:rPr>
              <a:t>svaki</a:t>
            </a:r>
            <a:r>
              <a:rPr lang="en-US" dirty="0" smtClean="0">
                <a:solidFill>
                  <a:srgbClr val="000066"/>
                </a:solidFill>
              </a:rPr>
              <a:t> </a:t>
            </a:r>
            <a:r>
              <a:rPr lang="en-US" dirty="0" err="1" smtClean="0">
                <a:solidFill>
                  <a:srgbClr val="000066"/>
                </a:solidFill>
              </a:rPr>
              <a:t>proizvod</a:t>
            </a:r>
            <a:r>
              <a:rPr lang="en-US" dirty="0" smtClean="0">
                <a:solidFill>
                  <a:srgbClr val="000066"/>
                </a:solidFill>
              </a:rPr>
              <a:t>, </a:t>
            </a:r>
            <a:r>
              <a:rPr lang="en-US" dirty="0" err="1" smtClean="0">
                <a:solidFill>
                  <a:srgbClr val="000066"/>
                </a:solidFill>
              </a:rPr>
              <a:t>deo</a:t>
            </a:r>
            <a:r>
              <a:rPr lang="en-US" dirty="0" smtClean="0">
                <a:solidFill>
                  <a:srgbClr val="000066"/>
                </a:solidFill>
              </a:rPr>
              <a:t> </a:t>
            </a:r>
            <a:r>
              <a:rPr lang="en-US" dirty="0" err="1" smtClean="0">
                <a:solidFill>
                  <a:srgbClr val="000066"/>
                </a:solidFill>
              </a:rPr>
              <a:t>opreme</a:t>
            </a:r>
            <a:r>
              <a:rPr lang="en-US" dirty="0" smtClean="0">
                <a:solidFill>
                  <a:srgbClr val="000066"/>
                </a:solidFill>
              </a:rPr>
              <a:t> </a:t>
            </a:r>
            <a:r>
              <a:rPr lang="en-US" dirty="0" err="1" smtClean="0">
                <a:solidFill>
                  <a:srgbClr val="000066"/>
                </a:solidFill>
              </a:rPr>
              <a:t>ili</a:t>
            </a:r>
            <a:r>
              <a:rPr lang="en-US" dirty="0" smtClean="0">
                <a:solidFill>
                  <a:srgbClr val="000066"/>
                </a:solidFill>
              </a:rPr>
              <a:t> </a:t>
            </a:r>
            <a:r>
              <a:rPr lang="en-US" dirty="0" err="1" smtClean="0">
                <a:solidFill>
                  <a:srgbClr val="000066"/>
                </a:solidFill>
              </a:rPr>
              <a:t>sistem</a:t>
            </a:r>
            <a:r>
              <a:rPr lang="en-US" dirty="0" smtClean="0">
                <a:solidFill>
                  <a:srgbClr val="000066"/>
                </a:solidFill>
              </a:rPr>
              <a:t>, </a:t>
            </a:r>
            <a:r>
              <a:rPr lang="en-US" dirty="0" err="1" smtClean="0">
                <a:solidFill>
                  <a:srgbClr val="000066"/>
                </a:solidFill>
              </a:rPr>
              <a:t>bez</a:t>
            </a:r>
            <a:r>
              <a:rPr lang="en-US" dirty="0" smtClean="0">
                <a:solidFill>
                  <a:srgbClr val="000066"/>
                </a:solidFill>
              </a:rPr>
              <a:t> </a:t>
            </a:r>
            <a:r>
              <a:rPr lang="en-US" dirty="0" err="1" smtClean="0">
                <a:solidFill>
                  <a:srgbClr val="000066"/>
                </a:solidFill>
              </a:rPr>
              <a:t>obzira</a:t>
            </a:r>
            <a:r>
              <a:rPr lang="en-US" dirty="0" smtClean="0">
                <a:solidFill>
                  <a:srgbClr val="000066"/>
                </a:solidFill>
              </a:rPr>
              <a:t> </a:t>
            </a:r>
            <a:r>
              <a:rPr lang="en-US" dirty="0" err="1" smtClean="0">
                <a:solidFill>
                  <a:srgbClr val="000066"/>
                </a:solidFill>
              </a:rPr>
              <a:t>da</a:t>
            </a:r>
            <a:r>
              <a:rPr lang="en-US" dirty="0" smtClean="0">
                <a:solidFill>
                  <a:srgbClr val="000066"/>
                </a:solidFill>
              </a:rPr>
              <a:t> </a:t>
            </a:r>
            <a:r>
              <a:rPr lang="en-US" dirty="0" err="1" smtClean="0">
                <a:solidFill>
                  <a:srgbClr val="000066"/>
                </a:solidFill>
              </a:rPr>
              <a:t>li</a:t>
            </a:r>
            <a:r>
              <a:rPr lang="en-US" dirty="0" smtClean="0">
                <a:solidFill>
                  <a:srgbClr val="000066"/>
                </a:solidFill>
              </a:rPr>
              <a:t> se </a:t>
            </a:r>
            <a:r>
              <a:rPr lang="en-US" dirty="0" err="1" smtClean="0">
                <a:solidFill>
                  <a:srgbClr val="000066"/>
                </a:solidFill>
              </a:rPr>
              <a:t>upotrebljava</a:t>
            </a:r>
            <a:r>
              <a:rPr lang="en-US" dirty="0" smtClean="0">
                <a:solidFill>
                  <a:srgbClr val="000066"/>
                </a:solidFill>
              </a:rPr>
              <a:t> u </a:t>
            </a:r>
            <a:r>
              <a:rPr lang="en-US" dirty="0" err="1" smtClean="0">
                <a:solidFill>
                  <a:srgbClr val="000066"/>
                </a:solidFill>
              </a:rPr>
              <a:t>izvornom</a:t>
            </a:r>
            <a:r>
              <a:rPr lang="en-US" dirty="0" smtClean="0">
                <a:solidFill>
                  <a:srgbClr val="000066"/>
                </a:solidFill>
              </a:rPr>
              <a:t> </a:t>
            </a:r>
            <a:r>
              <a:rPr lang="en-US" dirty="0" err="1" smtClean="0">
                <a:solidFill>
                  <a:srgbClr val="000066"/>
                </a:solidFill>
              </a:rPr>
              <a:t>obliku</a:t>
            </a:r>
            <a:r>
              <a:rPr lang="en-US" dirty="0" smtClean="0">
                <a:solidFill>
                  <a:srgbClr val="000066"/>
                </a:solidFill>
              </a:rPr>
              <a:t>, </a:t>
            </a:r>
            <a:r>
              <a:rPr lang="en-US" dirty="0" err="1" smtClean="0">
                <a:solidFill>
                  <a:srgbClr val="000066"/>
                </a:solidFill>
              </a:rPr>
              <a:t>modifikovan</a:t>
            </a:r>
            <a:r>
              <a:rPr lang="en-US" dirty="0" smtClean="0">
                <a:solidFill>
                  <a:srgbClr val="000066"/>
                </a:solidFill>
              </a:rPr>
              <a:t> </a:t>
            </a:r>
            <a:r>
              <a:rPr lang="en-US" dirty="0" err="1" smtClean="0">
                <a:solidFill>
                  <a:srgbClr val="000066"/>
                </a:solidFill>
              </a:rPr>
              <a:t>ili</a:t>
            </a:r>
            <a:r>
              <a:rPr lang="en-US" dirty="0" smtClean="0">
                <a:solidFill>
                  <a:srgbClr val="000066"/>
                </a:solidFill>
              </a:rPr>
              <a:t> </a:t>
            </a:r>
            <a:r>
              <a:rPr lang="en-US" dirty="0" err="1" smtClean="0">
                <a:solidFill>
                  <a:srgbClr val="000066"/>
                </a:solidFill>
              </a:rPr>
              <a:t>prilagođen</a:t>
            </a:r>
            <a:r>
              <a:rPr lang="en-US" dirty="0" smtClean="0">
                <a:solidFill>
                  <a:srgbClr val="000066"/>
                </a:solidFill>
              </a:rPr>
              <a:t>, </a:t>
            </a:r>
            <a:r>
              <a:rPr lang="en-US" dirty="0" err="1" smtClean="0">
                <a:solidFill>
                  <a:srgbClr val="000066"/>
                </a:solidFill>
              </a:rPr>
              <a:t>koji</a:t>
            </a:r>
            <a:r>
              <a:rPr lang="en-US" dirty="0" smtClean="0">
                <a:solidFill>
                  <a:srgbClr val="000066"/>
                </a:solidFill>
              </a:rPr>
              <a:t> se </a:t>
            </a:r>
            <a:r>
              <a:rPr lang="en-US" dirty="0" err="1" smtClean="0">
                <a:solidFill>
                  <a:srgbClr val="000066"/>
                </a:solidFill>
              </a:rPr>
              <a:t>koristi</a:t>
            </a:r>
            <a:r>
              <a:rPr lang="en-US" dirty="0" smtClean="0">
                <a:solidFill>
                  <a:srgbClr val="000066"/>
                </a:solidFill>
              </a:rPr>
              <a:t> </a:t>
            </a:r>
            <a:r>
              <a:rPr lang="en-US" dirty="0" err="1" smtClean="0">
                <a:solidFill>
                  <a:srgbClr val="000066"/>
                </a:solidFill>
              </a:rPr>
              <a:t>da</a:t>
            </a:r>
            <a:r>
              <a:rPr lang="en-US" dirty="0" smtClean="0">
                <a:solidFill>
                  <a:srgbClr val="000066"/>
                </a:solidFill>
              </a:rPr>
              <a:t> bi se </a:t>
            </a:r>
            <a:r>
              <a:rPr lang="en-US" dirty="0" err="1" smtClean="0">
                <a:solidFill>
                  <a:srgbClr val="000066"/>
                </a:solidFill>
              </a:rPr>
              <a:t>povećale</a:t>
            </a:r>
            <a:r>
              <a:rPr lang="en-US" dirty="0" smtClean="0">
                <a:solidFill>
                  <a:srgbClr val="000066"/>
                </a:solidFill>
              </a:rPr>
              <a:t>, </a:t>
            </a:r>
            <a:r>
              <a:rPr lang="en-US" dirty="0" err="1" smtClean="0">
                <a:solidFill>
                  <a:srgbClr val="000066"/>
                </a:solidFill>
              </a:rPr>
              <a:t>održale</a:t>
            </a:r>
            <a:r>
              <a:rPr lang="en-US" dirty="0" smtClean="0">
                <a:solidFill>
                  <a:srgbClr val="000066"/>
                </a:solidFill>
              </a:rPr>
              <a:t> </a:t>
            </a:r>
            <a:r>
              <a:rPr lang="en-US" dirty="0" err="1" smtClean="0">
                <a:solidFill>
                  <a:srgbClr val="000066"/>
                </a:solidFill>
              </a:rPr>
              <a:t>ili</a:t>
            </a:r>
            <a:r>
              <a:rPr lang="en-US" dirty="0" smtClean="0">
                <a:solidFill>
                  <a:srgbClr val="000066"/>
                </a:solidFill>
              </a:rPr>
              <a:t> </a:t>
            </a:r>
            <a:r>
              <a:rPr lang="en-US" dirty="0" err="1" smtClean="0">
                <a:solidFill>
                  <a:srgbClr val="000066"/>
                </a:solidFill>
              </a:rPr>
              <a:t>poboljšale</a:t>
            </a:r>
            <a:r>
              <a:rPr lang="en-US" dirty="0" smtClean="0">
                <a:solidFill>
                  <a:srgbClr val="000066"/>
                </a:solidFill>
              </a:rPr>
              <a:t> </a:t>
            </a:r>
            <a:r>
              <a:rPr lang="en-US" dirty="0" err="1" smtClean="0">
                <a:solidFill>
                  <a:srgbClr val="000066"/>
                </a:solidFill>
              </a:rPr>
              <a:t>funkcionalne</a:t>
            </a:r>
            <a:r>
              <a:rPr lang="en-US" dirty="0" smtClean="0">
                <a:solidFill>
                  <a:srgbClr val="000066"/>
                </a:solidFill>
              </a:rPr>
              <a:t> </a:t>
            </a:r>
            <a:r>
              <a:rPr lang="en-US" dirty="0" err="1" smtClean="0">
                <a:solidFill>
                  <a:srgbClr val="000066"/>
                </a:solidFill>
              </a:rPr>
              <a:t>mogućnosti</a:t>
            </a:r>
            <a:r>
              <a:rPr lang="en-US" dirty="0" smtClean="0">
                <a:solidFill>
                  <a:srgbClr val="000066"/>
                </a:solidFill>
              </a:rPr>
              <a:t> </a:t>
            </a:r>
            <a:r>
              <a:rPr lang="en-US" dirty="0" err="1" smtClean="0">
                <a:solidFill>
                  <a:srgbClr val="000066"/>
                </a:solidFill>
              </a:rPr>
              <a:t>osoba</a:t>
            </a:r>
            <a:r>
              <a:rPr lang="en-US" dirty="0" smtClean="0">
                <a:solidFill>
                  <a:srgbClr val="000066"/>
                </a:solidFill>
              </a:rPr>
              <a:t> </a:t>
            </a:r>
            <a:r>
              <a:rPr lang="en-US" dirty="0" err="1" smtClean="0">
                <a:solidFill>
                  <a:srgbClr val="000066"/>
                </a:solidFill>
              </a:rPr>
              <a:t>sa</a:t>
            </a:r>
            <a:r>
              <a:rPr lang="en-US" dirty="0" smtClean="0">
                <a:solidFill>
                  <a:srgbClr val="000066"/>
                </a:solidFill>
              </a:rPr>
              <a:t> </a:t>
            </a:r>
            <a:r>
              <a:rPr lang="en-US" dirty="0" err="1" smtClean="0">
                <a:solidFill>
                  <a:srgbClr val="000066"/>
                </a:solidFill>
              </a:rPr>
              <a:t>hendikepom</a:t>
            </a:r>
            <a:r>
              <a:rPr lang="en-US" dirty="0" smtClean="0">
                <a:solidFill>
                  <a:srgbClr val="000066"/>
                </a:solidFill>
              </a:rPr>
              <a:t> </a:t>
            </a:r>
            <a:r>
              <a:rPr lang="en-US" i="1" dirty="0" smtClean="0">
                <a:solidFill>
                  <a:srgbClr val="000066"/>
                </a:solidFill>
              </a:rPr>
              <a:t>(Encyclopedia of Disability, 2006)</a:t>
            </a:r>
            <a:endParaRPr lang="en-US" dirty="0">
              <a:solidFill>
                <a:srgbClr val="000066"/>
              </a:solidFill>
            </a:endParaRPr>
          </a:p>
        </p:txBody>
      </p:sp>
      <p:pic>
        <p:nvPicPr>
          <p:cNvPr id="7" name="Picture 6" descr="equied_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1012" y="0"/>
            <a:ext cx="1042988" cy="1237270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93" y="60933"/>
            <a:ext cx="1206500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214290"/>
            <a:ext cx="7929618" cy="1143000"/>
          </a:xfrm>
        </p:spPr>
        <p:txBody>
          <a:bodyPr>
            <a:normAutofit fontScale="90000"/>
          </a:bodyPr>
          <a:lstStyle/>
          <a:p>
            <a:r>
              <a:rPr lang="sr-Latn-RS" b="1" dirty="0" smtClean="0">
                <a:solidFill>
                  <a:srgbClr val="000066"/>
                </a:solidFill>
              </a:rPr>
              <a:t>Stereotipi o asistivnim tehnologijama</a:t>
            </a:r>
            <a:endParaRPr lang="en-US" b="1" dirty="0">
              <a:solidFill>
                <a:srgbClr val="000066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42844" y="1285860"/>
            <a:ext cx="9001156" cy="5572140"/>
          </a:xfrm>
          <a:noFill/>
        </p:spPr>
        <p:txBody>
          <a:bodyPr wrap="square" lIns="0" tIns="0" rIns="0" bIns="0">
            <a:normAutofit/>
          </a:bodyPr>
          <a:lstStyle/>
          <a:p>
            <a:pPr algn="just">
              <a:buNone/>
            </a:pPr>
            <a:r>
              <a:rPr lang="sr-Latn-RS" dirty="0" smtClean="0">
                <a:solidFill>
                  <a:srgbClr val="000066"/>
                </a:solidFill>
              </a:rPr>
              <a:t>	</a:t>
            </a:r>
          </a:p>
          <a:p>
            <a:pPr algn="just">
              <a:buNone/>
            </a:pPr>
            <a:r>
              <a:rPr lang="sr-Latn-RS" dirty="0" smtClean="0">
                <a:solidFill>
                  <a:srgbClr val="000066"/>
                </a:solidFill>
              </a:rPr>
              <a:t>	- U asistivne tehnologije spadaju samo visokotehnološka dostignuća </a:t>
            </a:r>
            <a:endParaRPr lang="en-US" dirty="0">
              <a:solidFill>
                <a:srgbClr val="000066"/>
              </a:solidFill>
            </a:endParaRPr>
          </a:p>
        </p:txBody>
      </p:sp>
      <p:pic>
        <p:nvPicPr>
          <p:cNvPr id="7" name="Picture 6" descr="equied_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1012" y="0"/>
            <a:ext cx="1042988" cy="1237270"/>
          </a:xfrm>
          <a:prstGeom prst="rect">
            <a:avLst/>
          </a:prstGeom>
        </p:spPr>
      </p:pic>
      <p:pic>
        <p:nvPicPr>
          <p:cNvPr id="5" name="Picture 3" descr="futurustička motorna kolic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2928934"/>
            <a:ext cx="2928958" cy="19562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6" descr="platforma za penjanje uz stepenice u kuć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928934"/>
            <a:ext cx="1882181" cy="14112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4" descr="portabl komunikator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72330" y="3000372"/>
            <a:ext cx="1928826" cy="17160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2" descr="ergonomski miš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72066" y="2938864"/>
            <a:ext cx="1928826" cy="17947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2" descr="pac mat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57818" y="4815320"/>
            <a:ext cx="3683933" cy="20426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3" descr="nekoliko džojstika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071669" y="4929197"/>
            <a:ext cx="3190151" cy="19288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Picture 5" descr="šematski prikaz OCR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4406904"/>
            <a:ext cx="1885199" cy="24510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93" y="60933"/>
            <a:ext cx="1206500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214290"/>
            <a:ext cx="7929618" cy="1143000"/>
          </a:xfrm>
        </p:spPr>
        <p:txBody>
          <a:bodyPr>
            <a:normAutofit/>
          </a:bodyPr>
          <a:lstStyle/>
          <a:p>
            <a:r>
              <a:rPr lang="sr-Latn-RS" b="1" dirty="0" smtClean="0">
                <a:solidFill>
                  <a:srgbClr val="000066"/>
                </a:solidFill>
              </a:rPr>
              <a:t>Praksa</a:t>
            </a:r>
            <a:endParaRPr lang="en-US" b="1" dirty="0">
              <a:solidFill>
                <a:srgbClr val="000066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42844" y="1285860"/>
            <a:ext cx="8572560" cy="5000661"/>
          </a:xfrm>
          <a:noFill/>
        </p:spPr>
        <p:txBody>
          <a:bodyPr wrap="square" lIns="0" tIns="0" rIns="0" bIns="0">
            <a:normAutofit/>
          </a:bodyPr>
          <a:lstStyle/>
          <a:p>
            <a:pPr algn="just">
              <a:buNone/>
            </a:pPr>
            <a:r>
              <a:rPr lang="sr-Latn-RS" dirty="0" smtClean="0"/>
              <a:t>	</a:t>
            </a:r>
            <a:r>
              <a:rPr lang="sr-Latn-RS" dirty="0" smtClean="0">
                <a:solidFill>
                  <a:srgbClr val="000066"/>
                </a:solidFill>
              </a:rPr>
              <a:t>U svakodnevnom životu upotreba asistivnih tehnologija zavisi i od individualnog funkcionisanja osobe sa hendikepom</a:t>
            </a:r>
            <a:endParaRPr lang="en-US" dirty="0" smtClean="0">
              <a:solidFill>
                <a:srgbClr val="000066"/>
              </a:solidFill>
            </a:endParaRP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endParaRPr lang="sr-Latn-RS" dirty="0" smtClean="0">
              <a:solidFill>
                <a:srgbClr val="000066"/>
              </a:solidFill>
            </a:endParaRPr>
          </a:p>
        </p:txBody>
      </p:sp>
      <p:pic>
        <p:nvPicPr>
          <p:cNvPr id="7" name="Picture 6" descr="equied_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1012" y="0"/>
            <a:ext cx="1042988" cy="1237270"/>
          </a:xfrm>
          <a:prstGeom prst="rect">
            <a:avLst/>
          </a:prstGeom>
        </p:spPr>
      </p:pic>
      <p:pic>
        <p:nvPicPr>
          <p:cNvPr id="10" name="Picture 9" descr="knjiga spiral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15074" y="4500570"/>
            <a:ext cx="2800792" cy="21431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11" descr="sto knjig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158" y="5000636"/>
            <a:ext cx="2900362" cy="15741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Picture 12" descr="stap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4348" y="2857496"/>
            <a:ext cx="1771646" cy="17716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Picture 13" descr="olovka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43306" y="2786058"/>
            <a:ext cx="2405058" cy="24050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93" y="60933"/>
            <a:ext cx="1206500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214290"/>
            <a:ext cx="7929618" cy="1143000"/>
          </a:xfrm>
        </p:spPr>
        <p:txBody>
          <a:bodyPr>
            <a:normAutofit fontScale="90000"/>
          </a:bodyPr>
          <a:lstStyle/>
          <a:p>
            <a:r>
              <a:rPr lang="sr-Latn-RS" b="1" dirty="0" smtClean="0">
                <a:solidFill>
                  <a:srgbClr val="000066"/>
                </a:solidFill>
              </a:rPr>
              <a:t>         Kategorije asistivnih tehnologija</a:t>
            </a:r>
            <a:endParaRPr lang="en-US" b="1" dirty="0">
              <a:solidFill>
                <a:srgbClr val="000066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42844" y="1700808"/>
            <a:ext cx="8572560" cy="4824536"/>
          </a:xfrm>
          <a:noFill/>
        </p:spPr>
        <p:txBody>
          <a:bodyPr wrap="square" lIns="0" tIns="0" rIns="0" bIns="0">
            <a:normAutofit fontScale="92500" lnSpcReduction="20000"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SzPct val="70000"/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000066"/>
                </a:solidFill>
              </a:rPr>
              <a:t>Adaptivne</a:t>
            </a:r>
            <a:r>
              <a:rPr lang="en-US" dirty="0" smtClean="0">
                <a:solidFill>
                  <a:srgbClr val="000066"/>
                </a:solidFill>
              </a:rPr>
              <a:t> </a:t>
            </a:r>
            <a:r>
              <a:rPr lang="en-US" dirty="0" err="1" smtClean="0">
                <a:solidFill>
                  <a:srgbClr val="000066"/>
                </a:solidFill>
              </a:rPr>
              <a:t>kompjuterske</a:t>
            </a:r>
            <a:r>
              <a:rPr lang="en-US" dirty="0" smtClean="0">
                <a:solidFill>
                  <a:srgbClr val="000066"/>
                </a:solidFill>
              </a:rPr>
              <a:t> </a:t>
            </a:r>
            <a:r>
              <a:rPr lang="en-US" dirty="0" err="1" smtClean="0">
                <a:solidFill>
                  <a:srgbClr val="000066"/>
                </a:solidFill>
              </a:rPr>
              <a:t>aplikacije</a:t>
            </a:r>
            <a:r>
              <a:rPr lang="en-US" dirty="0" smtClean="0">
                <a:solidFill>
                  <a:srgbClr val="000066"/>
                </a:solidFill>
              </a:rPr>
              <a:t>;</a:t>
            </a:r>
            <a:endParaRPr lang="sr-Latn-RS" dirty="0" smtClean="0">
              <a:solidFill>
                <a:srgbClr val="000066"/>
              </a:solidFill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SzPct val="70000"/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000066"/>
                </a:solidFill>
              </a:rPr>
              <a:t>Pomoćna</a:t>
            </a:r>
            <a:r>
              <a:rPr lang="en-US" dirty="0" smtClean="0">
                <a:solidFill>
                  <a:srgbClr val="000066"/>
                </a:solidFill>
              </a:rPr>
              <a:t> </a:t>
            </a:r>
            <a:r>
              <a:rPr lang="en-US" dirty="0" err="1" smtClean="0">
                <a:solidFill>
                  <a:srgbClr val="000066"/>
                </a:solidFill>
              </a:rPr>
              <a:t>sredstva</a:t>
            </a:r>
            <a:r>
              <a:rPr lang="en-US" dirty="0" smtClean="0">
                <a:solidFill>
                  <a:srgbClr val="000066"/>
                </a:solidFill>
              </a:rPr>
              <a:t> u </a:t>
            </a:r>
            <a:r>
              <a:rPr lang="en-US" dirty="0" err="1" smtClean="0">
                <a:solidFill>
                  <a:srgbClr val="000066"/>
                </a:solidFill>
              </a:rPr>
              <a:t>komunikaciji</a:t>
            </a:r>
            <a:r>
              <a:rPr lang="en-US" dirty="0" smtClean="0">
                <a:solidFill>
                  <a:srgbClr val="000066"/>
                </a:solidFill>
              </a:rPr>
              <a:t>;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SzPct val="70000"/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000066"/>
                </a:solidFill>
              </a:rPr>
              <a:t>Pomoć</a:t>
            </a:r>
            <a:r>
              <a:rPr lang="en-US" dirty="0" smtClean="0">
                <a:solidFill>
                  <a:srgbClr val="000066"/>
                </a:solidFill>
              </a:rPr>
              <a:t> u </a:t>
            </a:r>
            <a:r>
              <a:rPr lang="en-US" dirty="0" err="1" smtClean="0">
                <a:solidFill>
                  <a:srgbClr val="000066"/>
                </a:solidFill>
              </a:rPr>
              <a:t>svakodnevnom</a:t>
            </a:r>
            <a:r>
              <a:rPr lang="en-US" dirty="0" smtClean="0">
                <a:solidFill>
                  <a:srgbClr val="000066"/>
                </a:solidFill>
              </a:rPr>
              <a:t> </a:t>
            </a:r>
            <a:r>
              <a:rPr lang="en-US" dirty="0" err="1" smtClean="0">
                <a:solidFill>
                  <a:srgbClr val="000066"/>
                </a:solidFill>
              </a:rPr>
              <a:t>životu</a:t>
            </a:r>
            <a:r>
              <a:rPr lang="en-US" dirty="0" smtClean="0">
                <a:solidFill>
                  <a:srgbClr val="000066"/>
                </a:solidFill>
              </a:rPr>
              <a:t>;</a:t>
            </a:r>
            <a:endParaRPr lang="sr-Latn-RS" dirty="0" smtClean="0">
              <a:solidFill>
                <a:srgbClr val="000066"/>
              </a:solidFill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SzPct val="70000"/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000066"/>
                </a:solidFill>
              </a:rPr>
              <a:t>Sistemi</a:t>
            </a:r>
            <a:r>
              <a:rPr lang="en-US" dirty="0" smtClean="0">
                <a:solidFill>
                  <a:srgbClr val="000066"/>
                </a:solidFill>
              </a:rPr>
              <a:t> </a:t>
            </a:r>
            <a:r>
              <a:rPr lang="en-US" dirty="0" err="1" smtClean="0">
                <a:solidFill>
                  <a:srgbClr val="000066"/>
                </a:solidFill>
              </a:rPr>
              <a:t>za</a:t>
            </a:r>
            <a:r>
              <a:rPr lang="en-US" dirty="0" smtClean="0">
                <a:solidFill>
                  <a:srgbClr val="000066"/>
                </a:solidFill>
              </a:rPr>
              <a:t> </a:t>
            </a:r>
            <a:r>
              <a:rPr lang="en-US" dirty="0" err="1" smtClean="0">
                <a:solidFill>
                  <a:srgbClr val="000066"/>
                </a:solidFill>
              </a:rPr>
              <a:t>kontrolu</a:t>
            </a:r>
            <a:r>
              <a:rPr lang="en-US" dirty="0" smtClean="0">
                <a:solidFill>
                  <a:srgbClr val="000066"/>
                </a:solidFill>
              </a:rPr>
              <a:t> </a:t>
            </a:r>
            <a:r>
              <a:rPr lang="en-US" dirty="0" err="1" smtClean="0">
                <a:solidFill>
                  <a:srgbClr val="000066"/>
                </a:solidFill>
              </a:rPr>
              <a:t>okoline</a:t>
            </a:r>
            <a:r>
              <a:rPr lang="en-US" dirty="0" smtClean="0">
                <a:solidFill>
                  <a:srgbClr val="000066"/>
                </a:solidFill>
              </a:rPr>
              <a:t>;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SzPct val="70000"/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000066"/>
                </a:solidFill>
              </a:rPr>
              <a:t>Modifikacije</a:t>
            </a:r>
            <a:r>
              <a:rPr lang="en-US" dirty="0" smtClean="0">
                <a:solidFill>
                  <a:srgbClr val="000066"/>
                </a:solidFill>
              </a:rPr>
              <a:t> u </a:t>
            </a:r>
            <a:r>
              <a:rPr lang="en-US" dirty="0" err="1" smtClean="0">
                <a:solidFill>
                  <a:srgbClr val="000066"/>
                </a:solidFill>
              </a:rPr>
              <a:t>kući</a:t>
            </a:r>
            <a:r>
              <a:rPr lang="en-US" dirty="0" smtClean="0">
                <a:solidFill>
                  <a:srgbClr val="000066"/>
                </a:solidFill>
              </a:rPr>
              <a:t> </a:t>
            </a:r>
            <a:r>
              <a:rPr lang="en-US" dirty="0" err="1" smtClean="0">
                <a:solidFill>
                  <a:srgbClr val="000066"/>
                </a:solidFill>
              </a:rPr>
              <a:t>i</a:t>
            </a:r>
            <a:r>
              <a:rPr lang="en-US" dirty="0" smtClean="0">
                <a:solidFill>
                  <a:srgbClr val="000066"/>
                </a:solidFill>
              </a:rPr>
              <a:t> </a:t>
            </a:r>
            <a:r>
              <a:rPr lang="en-US" dirty="0" err="1" smtClean="0">
                <a:solidFill>
                  <a:srgbClr val="000066"/>
                </a:solidFill>
              </a:rPr>
              <a:t>radnom</a:t>
            </a:r>
            <a:r>
              <a:rPr lang="en-US" dirty="0" smtClean="0">
                <a:solidFill>
                  <a:srgbClr val="000066"/>
                </a:solidFill>
              </a:rPr>
              <a:t> </a:t>
            </a:r>
            <a:r>
              <a:rPr lang="en-US" dirty="0" err="1" smtClean="0">
                <a:solidFill>
                  <a:srgbClr val="000066"/>
                </a:solidFill>
              </a:rPr>
              <a:t>mestu</a:t>
            </a:r>
            <a:r>
              <a:rPr lang="en-US" dirty="0" smtClean="0">
                <a:solidFill>
                  <a:srgbClr val="000066"/>
                </a:solidFill>
              </a:rPr>
              <a:t>;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SzPct val="70000"/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000066"/>
                </a:solidFill>
              </a:rPr>
              <a:t>Proteze</a:t>
            </a:r>
            <a:r>
              <a:rPr lang="en-US" dirty="0" smtClean="0">
                <a:solidFill>
                  <a:srgbClr val="000066"/>
                </a:solidFill>
              </a:rPr>
              <a:t> </a:t>
            </a:r>
            <a:r>
              <a:rPr lang="en-US" dirty="0" err="1" smtClean="0">
                <a:solidFill>
                  <a:srgbClr val="000066"/>
                </a:solidFill>
              </a:rPr>
              <a:t>i</a:t>
            </a:r>
            <a:r>
              <a:rPr lang="en-US" dirty="0" smtClean="0">
                <a:solidFill>
                  <a:srgbClr val="000066"/>
                </a:solidFill>
              </a:rPr>
              <a:t> </a:t>
            </a:r>
            <a:r>
              <a:rPr lang="en-US" dirty="0" err="1" smtClean="0">
                <a:solidFill>
                  <a:srgbClr val="000066"/>
                </a:solidFill>
              </a:rPr>
              <a:t>ortotike</a:t>
            </a:r>
            <a:r>
              <a:rPr lang="sr-Latn-RS" dirty="0" smtClean="0">
                <a:solidFill>
                  <a:srgbClr val="000066"/>
                </a:solidFill>
              </a:rPr>
              <a:t>;</a:t>
            </a:r>
            <a:endParaRPr lang="en-US" dirty="0" smtClean="0">
              <a:solidFill>
                <a:srgbClr val="000066"/>
              </a:solidFill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SzPct val="70000"/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000066"/>
                </a:solidFill>
              </a:rPr>
              <a:t>Sedenje</a:t>
            </a:r>
            <a:r>
              <a:rPr lang="en-US" dirty="0" smtClean="0">
                <a:solidFill>
                  <a:srgbClr val="000066"/>
                </a:solidFill>
              </a:rPr>
              <a:t> </a:t>
            </a:r>
            <a:r>
              <a:rPr lang="en-US" dirty="0" err="1" smtClean="0">
                <a:solidFill>
                  <a:srgbClr val="000066"/>
                </a:solidFill>
              </a:rPr>
              <a:t>i</a:t>
            </a:r>
            <a:r>
              <a:rPr lang="en-US" dirty="0" smtClean="0">
                <a:solidFill>
                  <a:srgbClr val="000066"/>
                </a:solidFill>
              </a:rPr>
              <a:t> </a:t>
            </a:r>
            <a:r>
              <a:rPr lang="en-US" dirty="0" err="1" smtClean="0">
                <a:solidFill>
                  <a:srgbClr val="000066"/>
                </a:solidFill>
              </a:rPr>
              <a:t>pozicioniranje</a:t>
            </a:r>
            <a:r>
              <a:rPr lang="en-US" dirty="0" smtClean="0">
                <a:solidFill>
                  <a:srgbClr val="000066"/>
                </a:solidFill>
              </a:rPr>
              <a:t>;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SzPct val="70000"/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000066"/>
                </a:solidFill>
              </a:rPr>
              <a:t>Pomoćna</a:t>
            </a:r>
            <a:r>
              <a:rPr lang="en-US" dirty="0" smtClean="0">
                <a:solidFill>
                  <a:srgbClr val="000066"/>
                </a:solidFill>
              </a:rPr>
              <a:t> </a:t>
            </a:r>
            <a:r>
              <a:rPr lang="en-US" dirty="0" err="1" smtClean="0">
                <a:solidFill>
                  <a:srgbClr val="000066"/>
                </a:solidFill>
              </a:rPr>
              <a:t>sredstva</a:t>
            </a:r>
            <a:r>
              <a:rPr lang="en-US" dirty="0" smtClean="0">
                <a:solidFill>
                  <a:srgbClr val="000066"/>
                </a:solidFill>
              </a:rPr>
              <a:t> </a:t>
            </a:r>
            <a:r>
              <a:rPr lang="en-US" dirty="0" err="1" smtClean="0">
                <a:solidFill>
                  <a:srgbClr val="000066"/>
                </a:solidFill>
              </a:rPr>
              <a:t>za</a:t>
            </a:r>
            <a:r>
              <a:rPr lang="en-US" dirty="0" smtClean="0">
                <a:solidFill>
                  <a:srgbClr val="000066"/>
                </a:solidFill>
              </a:rPr>
              <a:t> </a:t>
            </a:r>
            <a:r>
              <a:rPr lang="en-US" dirty="0" err="1" smtClean="0">
                <a:solidFill>
                  <a:srgbClr val="000066"/>
                </a:solidFill>
              </a:rPr>
              <a:t>kolica</a:t>
            </a:r>
            <a:r>
              <a:rPr lang="en-US" dirty="0" smtClean="0">
                <a:solidFill>
                  <a:srgbClr val="000066"/>
                </a:solidFill>
              </a:rPr>
              <a:t>;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SzPct val="70000"/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000066"/>
                </a:solidFill>
              </a:rPr>
              <a:t>Modifikacija</a:t>
            </a:r>
            <a:r>
              <a:rPr lang="en-US" dirty="0" smtClean="0">
                <a:solidFill>
                  <a:srgbClr val="000066"/>
                </a:solidFill>
              </a:rPr>
              <a:t> </a:t>
            </a:r>
            <a:r>
              <a:rPr lang="en-US" dirty="0" err="1" smtClean="0">
                <a:solidFill>
                  <a:srgbClr val="000066"/>
                </a:solidFill>
              </a:rPr>
              <a:t>vozila</a:t>
            </a:r>
            <a:r>
              <a:rPr lang="en-US" dirty="0" smtClean="0">
                <a:solidFill>
                  <a:srgbClr val="000066"/>
                </a:solidFill>
              </a:rPr>
              <a:t>;</a:t>
            </a: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endParaRPr lang="sr-Latn-RS" dirty="0" smtClean="0">
              <a:solidFill>
                <a:srgbClr val="000066"/>
              </a:solidFill>
            </a:endParaRPr>
          </a:p>
        </p:txBody>
      </p:sp>
      <p:pic>
        <p:nvPicPr>
          <p:cNvPr id="7" name="Picture 6" descr="equied_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1012" y="0"/>
            <a:ext cx="1042988" cy="1237270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93" y="60933"/>
            <a:ext cx="1206500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28" y="214290"/>
            <a:ext cx="6643734" cy="1143000"/>
          </a:xfrm>
        </p:spPr>
        <p:txBody>
          <a:bodyPr>
            <a:normAutofit fontScale="90000"/>
          </a:bodyPr>
          <a:lstStyle/>
          <a:p>
            <a:r>
              <a:rPr lang="x-none" b="1" smtClean="0">
                <a:solidFill>
                  <a:srgbClr val="000066"/>
                </a:solidFill>
              </a:rPr>
              <a:t>Šta mogu asistivne tehnologije </a:t>
            </a:r>
            <a:br>
              <a:rPr lang="x-none" b="1" smtClean="0">
                <a:solidFill>
                  <a:srgbClr val="000066"/>
                </a:solidFill>
              </a:rPr>
            </a:br>
            <a:r>
              <a:rPr lang="x-none" b="1" smtClean="0">
                <a:solidFill>
                  <a:srgbClr val="000066"/>
                </a:solidFill>
              </a:rPr>
              <a:t>u obrazovanju? </a:t>
            </a: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256584"/>
          </a:xfrm>
          <a:noFill/>
        </p:spPr>
        <p:txBody>
          <a:bodyPr wrap="square" lIns="0" tIns="0" rIns="0" bIns="0"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000066"/>
                </a:solidFill>
              </a:rPr>
              <a:t>Omoguć</a:t>
            </a:r>
            <a:r>
              <a:rPr lang="sr-Latn-RS" dirty="0">
                <a:solidFill>
                  <a:srgbClr val="000066"/>
                </a:solidFill>
              </a:rPr>
              <a:t>avaju</a:t>
            </a: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en-US" dirty="0" err="1">
                <a:solidFill>
                  <a:srgbClr val="000066"/>
                </a:solidFill>
              </a:rPr>
              <a:t>jednak</a:t>
            </a: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en-US" dirty="0" err="1">
                <a:solidFill>
                  <a:srgbClr val="000066"/>
                </a:solidFill>
              </a:rPr>
              <a:t>pristup</a:t>
            </a: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en-US" dirty="0" err="1">
                <a:solidFill>
                  <a:srgbClr val="000066"/>
                </a:solidFill>
              </a:rPr>
              <a:t>obrazovnim</a:t>
            </a: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en-US" dirty="0" err="1">
                <a:solidFill>
                  <a:srgbClr val="000066"/>
                </a:solidFill>
              </a:rPr>
              <a:t>institucijama</a:t>
            </a:r>
            <a:r>
              <a:rPr lang="en-US" dirty="0">
                <a:solidFill>
                  <a:srgbClr val="000066"/>
                </a:solidFill>
              </a:rPr>
              <a:t> </a:t>
            </a:r>
            <a:endParaRPr lang="en-US" dirty="0" smtClean="0">
              <a:solidFill>
                <a:srgbClr val="000066"/>
              </a:solidFill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000066"/>
                </a:solidFill>
              </a:rPr>
              <a:t>Podi</a:t>
            </a:r>
            <a:r>
              <a:rPr lang="sr-Latn-RS" dirty="0">
                <a:solidFill>
                  <a:srgbClr val="000066"/>
                </a:solidFill>
              </a:rPr>
              <a:t>ž</a:t>
            </a:r>
            <a:r>
              <a:rPr lang="en-US" dirty="0">
                <a:solidFill>
                  <a:srgbClr val="000066"/>
                </a:solidFill>
              </a:rPr>
              <a:t>u </a:t>
            </a:r>
            <a:r>
              <a:rPr lang="en-US" dirty="0" err="1">
                <a:solidFill>
                  <a:srgbClr val="000066"/>
                </a:solidFill>
              </a:rPr>
              <a:t>akademske</a:t>
            </a: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en-US" dirty="0" err="1">
                <a:solidFill>
                  <a:srgbClr val="000066"/>
                </a:solidFill>
              </a:rPr>
              <a:t>standarde</a:t>
            </a: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sr-Latn-RS" dirty="0" smtClean="0">
                <a:solidFill>
                  <a:srgbClr val="000066"/>
                </a:solidFill>
              </a:rPr>
              <a:t>u oblasti kvaliteta nastave i postignuća studenata </a:t>
            </a:r>
            <a:endParaRPr lang="en-US" dirty="0" smtClean="0">
              <a:solidFill>
                <a:srgbClr val="000066"/>
              </a:solidFill>
            </a:endParaRPr>
          </a:p>
          <a:p>
            <a:pPr lvl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000066"/>
                </a:solidFill>
              </a:rPr>
              <a:t>Poveća</a:t>
            </a:r>
            <a:r>
              <a:rPr lang="sr-Latn-RS" dirty="0" smtClean="0">
                <a:solidFill>
                  <a:srgbClr val="000066"/>
                </a:solidFill>
              </a:rPr>
              <a:t>va</a:t>
            </a:r>
            <a:r>
              <a:rPr lang="en-US" dirty="0" err="1" smtClean="0">
                <a:solidFill>
                  <a:srgbClr val="000066"/>
                </a:solidFill>
              </a:rPr>
              <a:t>ju</a:t>
            </a:r>
            <a:r>
              <a:rPr lang="en-US" dirty="0" smtClean="0">
                <a:solidFill>
                  <a:srgbClr val="000066"/>
                </a:solidFill>
              </a:rPr>
              <a:t> </a:t>
            </a:r>
            <a:r>
              <a:rPr lang="en-US" dirty="0" err="1" smtClean="0">
                <a:solidFill>
                  <a:srgbClr val="000066"/>
                </a:solidFill>
              </a:rPr>
              <a:t>učestvovanje</a:t>
            </a:r>
            <a:r>
              <a:rPr lang="en-US" dirty="0" smtClean="0">
                <a:solidFill>
                  <a:srgbClr val="000066"/>
                </a:solidFill>
              </a:rPr>
              <a:t> u </a:t>
            </a:r>
            <a:r>
              <a:rPr lang="en-US" dirty="0" err="1" smtClean="0">
                <a:solidFill>
                  <a:srgbClr val="000066"/>
                </a:solidFill>
              </a:rPr>
              <a:t>aktivnostima</a:t>
            </a:r>
            <a:r>
              <a:rPr lang="en-US" dirty="0" smtClean="0">
                <a:solidFill>
                  <a:srgbClr val="000066"/>
                </a:solidFill>
              </a:rPr>
              <a:t> </a:t>
            </a:r>
            <a:r>
              <a:rPr lang="en-US" dirty="0" err="1" smtClean="0">
                <a:solidFill>
                  <a:srgbClr val="000066"/>
                </a:solidFill>
              </a:rPr>
              <a:t>na</a:t>
            </a:r>
            <a:r>
              <a:rPr lang="en-US" dirty="0" smtClean="0">
                <a:solidFill>
                  <a:srgbClr val="000066"/>
                </a:solidFill>
              </a:rPr>
              <a:t> </a:t>
            </a:r>
            <a:r>
              <a:rPr lang="en-US" dirty="0" err="1" smtClean="0">
                <a:solidFill>
                  <a:srgbClr val="000066"/>
                </a:solidFill>
              </a:rPr>
              <a:t>fakultet</a:t>
            </a:r>
            <a:r>
              <a:rPr lang="sr-Latn-RS" dirty="0" smtClean="0">
                <a:solidFill>
                  <a:srgbClr val="000066"/>
                </a:solidFill>
              </a:rPr>
              <a:t>ima</a:t>
            </a:r>
            <a:r>
              <a:rPr lang="en-US" dirty="0" smtClean="0">
                <a:solidFill>
                  <a:srgbClr val="000066"/>
                </a:solidFill>
              </a:rPr>
              <a:t> </a:t>
            </a:r>
          </a:p>
          <a:p>
            <a:pPr lvl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000066"/>
                </a:solidFill>
              </a:rPr>
              <a:t>Prošir</a:t>
            </a:r>
            <a:r>
              <a:rPr lang="sr-Latn-RS" dirty="0" smtClean="0">
                <a:solidFill>
                  <a:srgbClr val="000066"/>
                </a:solidFill>
              </a:rPr>
              <a:t>uju mogućnost</a:t>
            </a:r>
            <a:r>
              <a:rPr lang="en-US" dirty="0" smtClean="0">
                <a:solidFill>
                  <a:srgbClr val="000066"/>
                </a:solidFill>
              </a:rPr>
              <a:t> </a:t>
            </a:r>
            <a:r>
              <a:rPr lang="en-US" dirty="0" err="1" smtClean="0">
                <a:solidFill>
                  <a:srgbClr val="000066"/>
                </a:solidFill>
              </a:rPr>
              <a:t>izbor</a:t>
            </a:r>
            <a:r>
              <a:rPr lang="sr-Latn-RS" dirty="0" smtClean="0">
                <a:solidFill>
                  <a:srgbClr val="000066"/>
                </a:solidFill>
              </a:rPr>
              <a:t>a</a:t>
            </a:r>
            <a:r>
              <a:rPr lang="en-US" dirty="0" smtClean="0">
                <a:solidFill>
                  <a:srgbClr val="000066"/>
                </a:solidFill>
              </a:rPr>
              <a:t> </a:t>
            </a:r>
            <a:r>
              <a:rPr lang="sr-Latn-RS" dirty="0" smtClean="0">
                <a:solidFill>
                  <a:srgbClr val="000066"/>
                </a:solidFill>
              </a:rPr>
              <a:t>kurseva</a:t>
            </a:r>
            <a:r>
              <a:rPr lang="en-US" dirty="0" smtClean="0">
                <a:solidFill>
                  <a:srgbClr val="000066"/>
                </a:solidFill>
              </a:rPr>
              <a:t> u </a:t>
            </a:r>
            <a:r>
              <a:rPr lang="en-US" dirty="0" err="1" smtClean="0">
                <a:solidFill>
                  <a:srgbClr val="000066"/>
                </a:solidFill>
              </a:rPr>
              <a:t>toku</a:t>
            </a:r>
            <a:r>
              <a:rPr lang="en-US" dirty="0" smtClean="0">
                <a:solidFill>
                  <a:srgbClr val="000066"/>
                </a:solidFill>
              </a:rPr>
              <a:t> </a:t>
            </a:r>
            <a:r>
              <a:rPr lang="en-US" dirty="0" err="1" smtClean="0">
                <a:solidFill>
                  <a:srgbClr val="000066"/>
                </a:solidFill>
              </a:rPr>
              <a:t>obrazovanja</a:t>
            </a:r>
            <a:endParaRPr lang="sr-Latn-RS" dirty="0" smtClean="0">
              <a:solidFill>
                <a:srgbClr val="000066"/>
              </a:solidFill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 err="1">
                <a:solidFill>
                  <a:srgbClr val="000066"/>
                </a:solidFill>
              </a:rPr>
              <a:t>Reš</a:t>
            </a:r>
            <a:r>
              <a:rPr lang="sr-Latn-RS" dirty="0">
                <a:solidFill>
                  <a:srgbClr val="000066"/>
                </a:solidFill>
              </a:rPr>
              <a:t>avaju</a:t>
            </a: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en-US" dirty="0" err="1">
                <a:solidFill>
                  <a:srgbClr val="000066"/>
                </a:solidFill>
              </a:rPr>
              <a:t>probleme</a:t>
            </a: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en-US" dirty="0" err="1">
                <a:solidFill>
                  <a:srgbClr val="000066"/>
                </a:solidFill>
              </a:rPr>
              <a:t>transporta</a:t>
            </a:r>
            <a:r>
              <a:rPr lang="en-US" dirty="0">
                <a:solidFill>
                  <a:srgbClr val="000066"/>
                </a:solidFill>
              </a:rPr>
              <a:t> </a:t>
            </a:r>
          </a:p>
          <a:p>
            <a:pPr lvl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000066"/>
                </a:solidFill>
              </a:rPr>
              <a:t>Povećavaju</a:t>
            </a:r>
            <a:r>
              <a:rPr lang="en-US" dirty="0" smtClean="0">
                <a:solidFill>
                  <a:srgbClr val="000066"/>
                </a:solidFill>
              </a:rPr>
              <a:t> </a:t>
            </a:r>
            <a:r>
              <a:rPr lang="en-US" dirty="0" err="1">
                <a:solidFill>
                  <a:srgbClr val="000066"/>
                </a:solidFill>
              </a:rPr>
              <a:t>nezavisnost</a:t>
            </a: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en-US" dirty="0" err="1">
                <a:solidFill>
                  <a:srgbClr val="000066"/>
                </a:solidFill>
              </a:rPr>
              <a:t>studenta</a:t>
            </a: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en-US" dirty="0" err="1">
                <a:solidFill>
                  <a:srgbClr val="000066"/>
                </a:solidFill>
              </a:rPr>
              <a:t>sa</a:t>
            </a: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en-US" dirty="0" err="1">
                <a:solidFill>
                  <a:srgbClr val="000066"/>
                </a:solidFill>
              </a:rPr>
              <a:t>hendikepom</a:t>
            </a:r>
            <a:r>
              <a:rPr lang="en-US" dirty="0">
                <a:solidFill>
                  <a:srgbClr val="000066"/>
                </a:solidFill>
              </a:rPr>
              <a:t> u </a:t>
            </a:r>
            <a:r>
              <a:rPr lang="en-US" dirty="0" err="1">
                <a:solidFill>
                  <a:srgbClr val="000066"/>
                </a:solidFill>
              </a:rPr>
              <a:t>obavljanju</a:t>
            </a: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en-US" dirty="0" err="1">
                <a:solidFill>
                  <a:srgbClr val="000066"/>
                </a:solidFill>
              </a:rPr>
              <a:t>svakodnevnih</a:t>
            </a: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en-US" dirty="0" err="1">
                <a:solidFill>
                  <a:srgbClr val="000066"/>
                </a:solidFill>
              </a:rPr>
              <a:t>aktivnosti</a:t>
            </a:r>
            <a:endParaRPr lang="en-US" dirty="0" smtClean="0">
              <a:solidFill>
                <a:srgbClr val="000066"/>
              </a:solidFill>
            </a:endParaRPr>
          </a:p>
          <a:p>
            <a:pPr lvl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000066"/>
                </a:solidFill>
              </a:rPr>
              <a:t>Omoguć</a:t>
            </a:r>
            <a:r>
              <a:rPr lang="sr-Latn-RS" dirty="0" smtClean="0">
                <a:solidFill>
                  <a:srgbClr val="000066"/>
                </a:solidFill>
              </a:rPr>
              <a:t>avaju</a:t>
            </a:r>
            <a:r>
              <a:rPr lang="en-US" dirty="0" smtClean="0">
                <a:solidFill>
                  <a:srgbClr val="000066"/>
                </a:solidFill>
              </a:rPr>
              <a:t> </a:t>
            </a:r>
            <a:r>
              <a:rPr lang="en-US" dirty="0" err="1" smtClean="0">
                <a:solidFill>
                  <a:srgbClr val="000066"/>
                </a:solidFill>
              </a:rPr>
              <a:t>jednak</a:t>
            </a:r>
            <a:r>
              <a:rPr lang="en-US" dirty="0" smtClean="0">
                <a:solidFill>
                  <a:srgbClr val="000066"/>
                </a:solidFill>
              </a:rPr>
              <a:t> </a:t>
            </a:r>
            <a:r>
              <a:rPr lang="en-US" dirty="0" err="1" smtClean="0">
                <a:solidFill>
                  <a:srgbClr val="000066"/>
                </a:solidFill>
              </a:rPr>
              <a:t>pristup</a:t>
            </a:r>
            <a:r>
              <a:rPr lang="en-US" dirty="0" smtClean="0">
                <a:solidFill>
                  <a:srgbClr val="000066"/>
                </a:solidFill>
              </a:rPr>
              <a:t> </a:t>
            </a:r>
            <a:r>
              <a:rPr lang="en-US" dirty="0" err="1" smtClean="0">
                <a:solidFill>
                  <a:srgbClr val="000066"/>
                </a:solidFill>
              </a:rPr>
              <a:t>radnom</a:t>
            </a:r>
            <a:r>
              <a:rPr lang="en-US" dirty="0" smtClean="0">
                <a:solidFill>
                  <a:srgbClr val="000066"/>
                </a:solidFill>
              </a:rPr>
              <a:t> </a:t>
            </a:r>
            <a:r>
              <a:rPr lang="en-US" dirty="0" err="1" smtClean="0">
                <a:solidFill>
                  <a:srgbClr val="000066"/>
                </a:solidFill>
              </a:rPr>
              <a:t>mestu</a:t>
            </a:r>
            <a:r>
              <a:rPr lang="en-US" dirty="0" smtClean="0">
                <a:solidFill>
                  <a:srgbClr val="000066"/>
                </a:solidFill>
              </a:rPr>
              <a:t> </a:t>
            </a:r>
          </a:p>
          <a:p>
            <a:pPr lvl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sr-Latn-RS" dirty="0" smtClean="0">
                <a:solidFill>
                  <a:srgbClr val="000066"/>
                </a:solidFill>
              </a:rPr>
              <a:t>Doprinose p</a:t>
            </a:r>
            <a:r>
              <a:rPr lang="en-US" dirty="0" err="1" smtClean="0">
                <a:solidFill>
                  <a:srgbClr val="000066"/>
                </a:solidFill>
              </a:rPr>
              <a:t>oboljša</a:t>
            </a:r>
            <a:r>
              <a:rPr lang="sr-Latn-RS" dirty="0" smtClean="0">
                <a:solidFill>
                  <a:srgbClr val="000066"/>
                </a:solidFill>
              </a:rPr>
              <a:t>van</a:t>
            </a:r>
            <a:r>
              <a:rPr lang="en-US" dirty="0" err="1" smtClean="0">
                <a:solidFill>
                  <a:srgbClr val="000066"/>
                </a:solidFill>
              </a:rPr>
              <a:t>ju</a:t>
            </a:r>
            <a:r>
              <a:rPr lang="en-US" dirty="0" smtClean="0">
                <a:solidFill>
                  <a:srgbClr val="000066"/>
                </a:solidFill>
              </a:rPr>
              <a:t> </a:t>
            </a:r>
            <a:r>
              <a:rPr lang="sr-Latn-RS" dirty="0" smtClean="0">
                <a:solidFill>
                  <a:srgbClr val="000066"/>
                </a:solidFill>
              </a:rPr>
              <a:t>kvaliteta i broja </a:t>
            </a:r>
            <a:r>
              <a:rPr lang="en-US" dirty="0" err="1" smtClean="0">
                <a:solidFill>
                  <a:srgbClr val="000066"/>
                </a:solidFill>
              </a:rPr>
              <a:t>socijaln</a:t>
            </a:r>
            <a:r>
              <a:rPr lang="sr-Latn-RS" dirty="0" smtClean="0">
                <a:solidFill>
                  <a:srgbClr val="000066"/>
                </a:solidFill>
              </a:rPr>
              <a:t>ih</a:t>
            </a:r>
            <a:r>
              <a:rPr lang="en-US" dirty="0" smtClean="0">
                <a:solidFill>
                  <a:srgbClr val="000066"/>
                </a:solidFill>
              </a:rPr>
              <a:t> </a:t>
            </a:r>
            <a:r>
              <a:rPr lang="en-US" dirty="0" err="1" smtClean="0">
                <a:solidFill>
                  <a:srgbClr val="000066"/>
                </a:solidFill>
              </a:rPr>
              <a:t>kontak</a:t>
            </a:r>
            <a:r>
              <a:rPr lang="sr-Latn-RS" dirty="0" smtClean="0">
                <a:solidFill>
                  <a:srgbClr val="000066"/>
                </a:solidFill>
              </a:rPr>
              <a:t>ata</a:t>
            </a:r>
          </a:p>
        </p:txBody>
      </p:sp>
      <p:pic>
        <p:nvPicPr>
          <p:cNvPr id="7" name="Picture 6" descr="equied_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1012" y="0"/>
            <a:ext cx="1042988" cy="1237270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93" y="60933"/>
            <a:ext cx="1206500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214290"/>
            <a:ext cx="6858048" cy="1143000"/>
          </a:xfrm>
        </p:spPr>
        <p:txBody>
          <a:bodyPr>
            <a:noAutofit/>
          </a:bodyPr>
          <a:lstStyle/>
          <a:p>
            <a:pPr>
              <a:lnSpc>
                <a:spcPct val="70000"/>
              </a:lnSpc>
            </a:pPr>
            <a:r>
              <a:rPr lang="sr-Latn-RS" sz="3400" b="1" dirty="0" smtClean="0">
                <a:solidFill>
                  <a:srgbClr val="000066"/>
                </a:solidFill>
              </a:rPr>
              <a:t>Ostvarivanje prava po pravilniku Republičkog zavoda za zdravstveno osiguranje</a:t>
            </a:r>
            <a:endParaRPr lang="en-US" sz="3400" b="1" dirty="0">
              <a:solidFill>
                <a:srgbClr val="000066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285860"/>
            <a:ext cx="9036496" cy="5572140"/>
          </a:xfrm>
          <a:noFill/>
        </p:spPr>
        <p:txBody>
          <a:bodyPr wrap="square" lIns="0" tIns="0" rIns="0" bIns="0">
            <a:normAutofit/>
          </a:bodyPr>
          <a:lstStyle/>
          <a:p>
            <a:pPr algn="just">
              <a:buNone/>
            </a:pPr>
            <a:r>
              <a:rPr lang="sr-Latn-RS" dirty="0" smtClean="0">
                <a:solidFill>
                  <a:srgbClr val="000066"/>
                </a:solidFill>
              </a:rPr>
              <a:t>	</a:t>
            </a:r>
            <a:endParaRPr lang="sr-Latn-RS" sz="2800" b="1" dirty="0" smtClean="0">
              <a:solidFill>
                <a:srgbClr val="000066"/>
              </a:solidFill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 err="1" smtClean="0">
                <a:solidFill>
                  <a:srgbClr val="000066"/>
                </a:solidFill>
                <a:latin typeface="+mj-lt"/>
              </a:rPr>
              <a:t>Pravo</a:t>
            </a: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latin typeface="+mj-lt"/>
              </a:rPr>
              <a:t>na</a:t>
            </a: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latin typeface="+mj-lt"/>
              </a:rPr>
              <a:t>asistivne</a:t>
            </a: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latin typeface="+mj-lt"/>
              </a:rPr>
              <a:t>tehnologije</a:t>
            </a: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latin typeface="+mj-lt"/>
              </a:rPr>
              <a:t>regulisano</a:t>
            </a: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 je u </a:t>
            </a:r>
            <a:r>
              <a:rPr lang="sr-Latn-RS" sz="2400" dirty="0" err="1">
                <a:solidFill>
                  <a:srgbClr val="000066"/>
                </a:solidFill>
                <a:latin typeface="+mj-lt"/>
              </a:rPr>
              <a:t>z</a:t>
            </a:r>
            <a:r>
              <a:rPr lang="en-US" sz="2400" dirty="0" err="1" smtClean="0">
                <a:solidFill>
                  <a:srgbClr val="000066"/>
                </a:solidFill>
                <a:latin typeface="+mj-lt"/>
              </a:rPr>
              <a:t>akonodavstvu</a:t>
            </a: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latin typeface="+mj-lt"/>
              </a:rPr>
              <a:t>Srbije</a:t>
            </a: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 </a:t>
            </a:r>
            <a:r>
              <a:rPr lang="sr-Latn-RS" sz="2400" dirty="0" smtClean="0">
                <a:solidFill>
                  <a:srgbClr val="000066"/>
                </a:solidFill>
                <a:latin typeface="+mj-lt"/>
              </a:rPr>
              <a:t>kroz </a:t>
            </a:r>
            <a:r>
              <a:rPr lang="en-US" sz="2400" dirty="0" err="1" smtClean="0">
                <a:solidFill>
                  <a:srgbClr val="000066"/>
                </a:solidFill>
                <a:latin typeface="+mj-lt"/>
              </a:rPr>
              <a:t>medicinski</a:t>
            </a: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 </a:t>
            </a:r>
            <a:r>
              <a:rPr lang="sr-Latn-RS" sz="2400" dirty="0" smtClean="0">
                <a:solidFill>
                  <a:srgbClr val="000066"/>
                </a:solidFill>
                <a:latin typeface="+mj-lt"/>
              </a:rPr>
              <a:t>pristup. </a:t>
            </a:r>
            <a:endParaRPr lang="en-US" sz="2400" dirty="0" smtClean="0">
              <a:solidFill>
                <a:srgbClr val="000066"/>
              </a:solidFill>
              <a:latin typeface="+mj-lt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sr-Latn-RS" sz="2400" dirty="0" smtClean="0">
                <a:solidFill>
                  <a:srgbClr val="000066"/>
                </a:solidFill>
                <a:latin typeface="+mj-lt"/>
              </a:rPr>
              <a:t>Od 192 stavke koje se odnose na “pomagala” ili materijale za izradu “pomagala”</a:t>
            </a: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,</a:t>
            </a:r>
            <a:r>
              <a:rPr lang="sr-Latn-RS" sz="2400" dirty="0" smtClean="0">
                <a:solidFill>
                  <a:srgbClr val="000066"/>
                </a:solidFill>
                <a:latin typeface="+mj-lt"/>
              </a:rPr>
              <a:t> samo 15-ak imaju karakteristiku asistivnih tehnologija primenjivih u obrazovanju, i</a:t>
            </a: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 to </a:t>
            </a:r>
            <a:r>
              <a:rPr lang="en-US" sz="2400" dirty="0" err="1" smtClean="0">
                <a:solidFill>
                  <a:srgbClr val="000066"/>
                </a:solidFill>
                <a:latin typeface="+mj-lt"/>
              </a:rPr>
              <a:t>uglavnom</a:t>
            </a: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 u </a:t>
            </a:r>
            <a:r>
              <a:rPr lang="en-US" sz="2400" dirty="0" err="1" smtClean="0">
                <a:solidFill>
                  <a:srgbClr val="000066"/>
                </a:solidFill>
                <a:latin typeface="+mj-lt"/>
              </a:rPr>
              <a:t>kategorijama</a:t>
            </a: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 “T</a:t>
            </a:r>
            <a:r>
              <a:rPr lang="sr-Latn-RS" sz="2400" dirty="0" smtClean="0">
                <a:solidFill>
                  <a:srgbClr val="000066"/>
                </a:solidFill>
                <a:latin typeface="+mj-lt"/>
              </a:rPr>
              <a:t>iflotehničk</a:t>
            </a: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a</a:t>
            </a:r>
            <a:r>
              <a:rPr lang="sr-Latn-RS" sz="2400" dirty="0" smtClean="0">
                <a:solidFill>
                  <a:srgbClr val="000066"/>
                </a:solidFill>
                <a:latin typeface="+mj-lt"/>
              </a:rPr>
              <a:t> pomagala</a:t>
            </a: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” </a:t>
            </a:r>
            <a:r>
              <a:rPr lang="en-US" sz="2400" dirty="0" err="1" smtClean="0">
                <a:solidFill>
                  <a:srgbClr val="000066"/>
                </a:solidFill>
                <a:latin typeface="+mj-lt"/>
              </a:rPr>
              <a:t>i</a:t>
            </a: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 “</a:t>
            </a:r>
            <a:r>
              <a:rPr lang="sr-Latn-RS" sz="2400" dirty="0" smtClean="0">
                <a:solidFill>
                  <a:srgbClr val="000066"/>
                </a:solidFill>
                <a:latin typeface="+mj-lt"/>
              </a:rPr>
              <a:t>Slušna pomagala</a:t>
            </a: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”.</a:t>
            </a:r>
            <a:endParaRPr lang="sr-Latn-RS" sz="2400" dirty="0" smtClean="0">
              <a:solidFill>
                <a:srgbClr val="000066"/>
              </a:solidFill>
              <a:latin typeface="+mj-lt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 err="1" smtClean="0">
                <a:solidFill>
                  <a:srgbClr val="000066"/>
                </a:solidFill>
                <a:latin typeface="+mj-lt"/>
              </a:rPr>
              <a:t>Ovaj</a:t>
            </a: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latin typeface="+mj-lt"/>
              </a:rPr>
              <a:t>pravilnik</a:t>
            </a: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 </a:t>
            </a:r>
            <a:r>
              <a:rPr lang="sr-Latn-RS" sz="2400" dirty="0" smtClean="0">
                <a:solidFill>
                  <a:srgbClr val="000066"/>
                </a:solidFill>
                <a:latin typeface="+mj-lt"/>
              </a:rPr>
              <a:t>ne obuhvata (ili obuhvata samo delimično) veliki broj asistivnih tehnologija </a:t>
            </a:r>
            <a:r>
              <a:rPr lang="en-US" sz="2400" dirty="0" err="1" smtClean="0">
                <a:solidFill>
                  <a:srgbClr val="000066"/>
                </a:solidFill>
                <a:latin typeface="+mj-lt"/>
              </a:rPr>
              <a:t>koje</a:t>
            </a: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latin typeface="+mj-lt"/>
              </a:rPr>
              <a:t>su</a:t>
            </a: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 </a:t>
            </a:r>
            <a:r>
              <a:rPr lang="sr-Latn-RS" sz="2400" dirty="0" smtClean="0">
                <a:solidFill>
                  <a:srgbClr val="000066"/>
                </a:solidFill>
                <a:latin typeface="+mj-lt"/>
              </a:rPr>
              <a:t>u </a:t>
            </a:r>
            <a:r>
              <a:rPr lang="en-US" sz="2400" dirty="0" err="1" smtClean="0">
                <a:solidFill>
                  <a:srgbClr val="000066"/>
                </a:solidFill>
                <a:latin typeface="+mj-lt"/>
              </a:rPr>
              <a:t>svakodnevno</a:t>
            </a:r>
            <a:r>
              <a:rPr lang="sr-Latn-RS" sz="2400" dirty="0" smtClean="0">
                <a:solidFill>
                  <a:srgbClr val="000066"/>
                </a:solidFill>
                <a:latin typeface="+mj-lt"/>
              </a:rPr>
              <a:t>j</a:t>
            </a: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latin typeface="+mj-lt"/>
              </a:rPr>
              <a:t>upotrebi</a:t>
            </a: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 </a:t>
            </a:r>
            <a:r>
              <a:rPr lang="sr-Latn-RS" sz="2400" dirty="0" smtClean="0">
                <a:solidFill>
                  <a:srgbClr val="000066"/>
                </a:solidFill>
                <a:latin typeface="+mj-lt"/>
              </a:rPr>
              <a:t>i odgovaraju </a:t>
            </a:r>
            <a:r>
              <a:rPr lang="en-US" sz="2400" dirty="0" err="1" smtClean="0">
                <a:solidFill>
                  <a:srgbClr val="000066"/>
                </a:solidFill>
                <a:latin typeface="+mj-lt"/>
              </a:rPr>
              <a:t>na</a:t>
            </a:r>
            <a:r>
              <a:rPr lang="sr-Latn-RS" sz="2400" dirty="0" smtClean="0">
                <a:solidFill>
                  <a:srgbClr val="000066"/>
                </a:solidFill>
                <a:latin typeface="+mj-lt"/>
              </a:rPr>
              <a:t>č</a:t>
            </a:r>
            <a:r>
              <a:rPr lang="en-US" sz="2400" dirty="0" err="1" smtClean="0">
                <a:solidFill>
                  <a:srgbClr val="000066"/>
                </a:solidFill>
                <a:latin typeface="+mj-lt"/>
              </a:rPr>
              <a:t>inu</a:t>
            </a: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latin typeface="+mj-lt"/>
              </a:rPr>
              <a:t>funkcionisanja</a:t>
            </a: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 </a:t>
            </a:r>
            <a:r>
              <a:rPr lang="sr-Latn-RS" sz="2400" dirty="0" smtClean="0">
                <a:solidFill>
                  <a:srgbClr val="000066"/>
                </a:solidFill>
                <a:latin typeface="+mj-lt"/>
              </a:rPr>
              <a:t>i</a:t>
            </a: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latin typeface="+mj-lt"/>
              </a:rPr>
              <a:t>stvarnim</a:t>
            </a: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latin typeface="+mj-lt"/>
              </a:rPr>
              <a:t>potrebama</a:t>
            </a: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 </a:t>
            </a:r>
            <a:r>
              <a:rPr lang="sr-Latn-RS" sz="2400" dirty="0" smtClean="0">
                <a:solidFill>
                  <a:srgbClr val="000066"/>
                </a:solidFill>
                <a:latin typeface="+mj-lt"/>
              </a:rPr>
              <a:t>korisni</a:t>
            </a:r>
            <a:r>
              <a:rPr lang="en-US" sz="2400" dirty="0" err="1" smtClean="0">
                <a:solidFill>
                  <a:srgbClr val="000066"/>
                </a:solidFill>
                <a:latin typeface="+mj-lt"/>
              </a:rPr>
              <a:t>ka</a:t>
            </a:r>
            <a:r>
              <a:rPr lang="sr-Latn-RS" sz="2400" smtClean="0">
                <a:solidFill>
                  <a:srgbClr val="000066"/>
                </a:solidFill>
                <a:latin typeface="+mj-lt"/>
              </a:rPr>
              <a:t>/korisnica. </a:t>
            </a:r>
            <a:endParaRPr lang="sr-Latn-RS" sz="2400" dirty="0" smtClean="0">
              <a:solidFill>
                <a:srgbClr val="000066"/>
              </a:solidFill>
              <a:latin typeface="+mj-lt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sr-Latn-RS" sz="2400" dirty="0" smtClean="0">
                <a:solidFill>
                  <a:srgbClr val="000066"/>
                </a:solidFill>
                <a:latin typeface="+mj-lt"/>
              </a:rPr>
              <a:t>Promene pravilnika ne prate u dovoljnoj meri razvoj tehnologija.</a:t>
            </a:r>
          </a:p>
        </p:txBody>
      </p:sp>
      <p:pic>
        <p:nvPicPr>
          <p:cNvPr id="7" name="Picture 6" descr="equied_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1012" y="0"/>
            <a:ext cx="1042988" cy="1237270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93" y="60933"/>
            <a:ext cx="1206500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292" y="214290"/>
            <a:ext cx="6811169" cy="1143000"/>
          </a:xfrm>
        </p:spPr>
        <p:txBody>
          <a:bodyPr>
            <a:normAutofit fontScale="90000"/>
          </a:bodyPr>
          <a:lstStyle/>
          <a:p>
            <a:r>
              <a:rPr lang="sr-Latn-RS" b="1" dirty="0" smtClean="0">
                <a:solidFill>
                  <a:srgbClr val="000066"/>
                </a:solidFill>
              </a:rPr>
              <a:t>Obezbeđivanje asistivnih tehnologija</a:t>
            </a:r>
            <a:endParaRPr lang="en-US" b="1" dirty="0">
              <a:solidFill>
                <a:srgbClr val="000066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42844" y="1285860"/>
            <a:ext cx="8572560" cy="5000661"/>
          </a:xfrm>
          <a:noFill/>
        </p:spPr>
        <p:txBody>
          <a:bodyPr wrap="square" lIns="0" tIns="0" rIns="0" bIns="0">
            <a:normAutofit fontScale="92500" lnSpcReduction="10000"/>
          </a:bodyPr>
          <a:lstStyle/>
          <a:p>
            <a:pPr algn="just">
              <a:buNone/>
            </a:pPr>
            <a:r>
              <a:rPr lang="sr-Latn-RS" dirty="0" smtClean="0">
                <a:solidFill>
                  <a:srgbClr val="000066"/>
                </a:solidFill>
              </a:rPr>
              <a:t>	</a:t>
            </a:r>
          </a:p>
          <a:p>
            <a:pPr algn="just">
              <a:buNone/>
            </a:pPr>
            <a:r>
              <a:rPr lang="sr-Latn-RS" dirty="0" smtClean="0">
                <a:solidFill>
                  <a:srgbClr val="000066"/>
                </a:solidFill>
              </a:rPr>
              <a:t>	Studenti i studentkinje u Srbiji su primorani da za svoje funkcionisanje najveći deo asistivnih tehnologija  obezbede pod sledećim uslovima:</a:t>
            </a:r>
          </a:p>
          <a:p>
            <a:pPr algn="just">
              <a:buNone/>
            </a:pPr>
            <a:endParaRPr lang="sr-Latn-RS" dirty="0" smtClean="0">
              <a:solidFill>
                <a:srgbClr val="000066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sr-Latn-RS" dirty="0" smtClean="0">
                <a:solidFill>
                  <a:srgbClr val="000066"/>
                </a:solidFill>
              </a:rPr>
              <a:t>	visoke cene nabavke</a:t>
            </a:r>
            <a:endParaRPr lang="sr-Latn-RS" dirty="0">
              <a:solidFill>
                <a:srgbClr val="000066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sr-Latn-RS" dirty="0" smtClean="0">
                <a:solidFill>
                  <a:srgbClr val="000066"/>
                </a:solidFill>
              </a:rPr>
              <a:t>      monopol distributera</a:t>
            </a:r>
          </a:p>
          <a:p>
            <a:pPr algn="just">
              <a:buFont typeface="Wingdings" pitchFamily="2" charset="2"/>
              <a:buChar char="Ø"/>
            </a:pPr>
            <a:r>
              <a:rPr lang="sr-Latn-RS" dirty="0" smtClean="0">
                <a:solidFill>
                  <a:srgbClr val="000066"/>
                </a:solidFill>
              </a:rPr>
              <a:t>      kupovina u inostranstvu</a:t>
            </a:r>
          </a:p>
          <a:p>
            <a:pPr algn="just">
              <a:buFont typeface="Wingdings" pitchFamily="2" charset="2"/>
              <a:buChar char="Ø"/>
            </a:pPr>
            <a:r>
              <a:rPr lang="sr-Latn-RS" dirty="0" smtClean="0">
                <a:solidFill>
                  <a:srgbClr val="000066"/>
                </a:solidFill>
              </a:rPr>
              <a:t>      postojanje carinskih propisa</a:t>
            </a:r>
          </a:p>
          <a:p>
            <a:pPr algn="just">
              <a:buFont typeface="Wingdings" pitchFamily="2" charset="2"/>
              <a:buChar char="Ø"/>
            </a:pPr>
            <a:r>
              <a:rPr lang="sr-Latn-RS" dirty="0" smtClean="0">
                <a:solidFill>
                  <a:srgbClr val="000066"/>
                </a:solidFill>
              </a:rPr>
              <a:t>      samostalna izrada </a:t>
            </a:r>
            <a:r>
              <a:rPr lang="en-US" dirty="0" err="1" smtClean="0">
                <a:solidFill>
                  <a:srgbClr val="000066"/>
                </a:solidFill>
              </a:rPr>
              <a:t>i</a:t>
            </a:r>
            <a:r>
              <a:rPr lang="en-US" dirty="0" smtClean="0">
                <a:solidFill>
                  <a:srgbClr val="000066"/>
                </a:solidFill>
              </a:rPr>
              <a:t>/</a:t>
            </a:r>
            <a:r>
              <a:rPr lang="sr-Latn-RS" dirty="0" smtClean="0">
                <a:solidFill>
                  <a:srgbClr val="000066"/>
                </a:solidFill>
              </a:rPr>
              <a:t>ili improvizacija</a:t>
            </a:r>
          </a:p>
        </p:txBody>
      </p:sp>
      <p:pic>
        <p:nvPicPr>
          <p:cNvPr id="7" name="Picture 6" descr="equied_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1012" y="0"/>
            <a:ext cx="1042988" cy="1237270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93" y="60933"/>
            <a:ext cx="1206500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1399</TotalTime>
  <Words>301</Words>
  <Application>Microsoft Office PowerPoint</Application>
  <PresentationFormat>On-screen Show (4:3)</PresentationFormat>
  <Paragraphs>82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JEDNAK PRISTUP ZA SVE: OSNAŽIVANJE SOCIJALNE DIMENZIJE U CILJU JAČANJA EVROPSKOG PROSTORA VISOKOG OBRAZOVANJA</vt:lpstr>
      <vt:lpstr>O Udruženju studenata sa hendikepom</vt:lpstr>
      <vt:lpstr>        Šta su asistivne tehnologije?</vt:lpstr>
      <vt:lpstr>Stereotipi o asistivnim tehnologijama</vt:lpstr>
      <vt:lpstr>Praksa</vt:lpstr>
      <vt:lpstr>         Kategorije asistivnih tehnologija</vt:lpstr>
      <vt:lpstr>Šta mogu asistivne tehnologije  u obrazovanju? </vt:lpstr>
      <vt:lpstr>Ostvarivanje prava po pravilniku Republičkog zavoda za zdravstveno osiguranje</vt:lpstr>
      <vt:lpstr>Obezbeđivanje asistivnih tehnologija</vt:lpstr>
      <vt:lpstr>Stanje na visokoškolskim ustanovama u Srbiji</vt:lpstr>
      <vt:lpstr>  Nedostatak asistivnih tehnologija</vt:lpstr>
      <vt:lpstr>  Posledice po studentski standard</vt:lpstr>
      <vt:lpstr>Doprinos projekta</vt:lpstr>
      <vt:lpstr> HVALA NA PAŽNJI.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Milan Che</dc:creator>
  <cp:lastModifiedBy> Milan</cp:lastModifiedBy>
  <cp:revision>101</cp:revision>
  <dcterms:created xsi:type="dcterms:W3CDTF">2013-12-10T12:09:54Z</dcterms:created>
  <dcterms:modified xsi:type="dcterms:W3CDTF">2015-04-14T08:59:26Z</dcterms:modified>
</cp:coreProperties>
</file>