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C6FA-6F52-4663-B947-11CDD907827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60A-B52E-4F3D-AB01-BCB81650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C6FA-6F52-4663-B947-11CDD907827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60A-B52E-4F3D-AB01-BCB81650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C6FA-6F52-4663-B947-11CDD907827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60A-B52E-4F3D-AB01-BCB81650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C6FA-6F52-4663-B947-11CDD907827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60A-B52E-4F3D-AB01-BCB81650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C6FA-6F52-4663-B947-11CDD907827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60A-B52E-4F3D-AB01-BCB81650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C6FA-6F52-4663-B947-11CDD907827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60A-B52E-4F3D-AB01-BCB81650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C6FA-6F52-4663-B947-11CDD907827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60A-B52E-4F3D-AB01-BCB81650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C6FA-6F52-4663-B947-11CDD907827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60A-B52E-4F3D-AB01-BCB81650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C6FA-6F52-4663-B947-11CDD907827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60A-B52E-4F3D-AB01-BCB81650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C6FA-6F52-4663-B947-11CDD907827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60A-B52E-4F3D-AB01-BCB81650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C6FA-6F52-4663-B947-11CDD907827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60A-B52E-4F3D-AB01-BCB81650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7C6FA-6F52-4663-B947-11CDD907827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6460A-B52E-4F3D-AB01-BCB81650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equied.ni.ac.rs/images/equied_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57200"/>
            <a:ext cx="2579535" cy="2799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60450" y="3733800"/>
            <a:ext cx="89835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TEMPUS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projekat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EQUI-ED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Jednak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pristup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za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sve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osnaživanje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socijalne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dimenzije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u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cilju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jačanja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evropskog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prostora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visokog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obrazovanja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Zaključci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77500" lnSpcReduction="20000"/>
          </a:bodyPr>
          <a:lstStyle/>
          <a:p>
            <a:r>
              <a:rPr lang="sr-Latn-CS" dirty="0"/>
              <a:t>Kvalitet indikatora koji su dostupni za analize su korisni uglavnom za identifikovanje najosnovnijih osobina studenata. </a:t>
            </a:r>
            <a:endParaRPr lang="sr-Latn-CS" dirty="0" smtClean="0"/>
          </a:p>
          <a:p>
            <a:r>
              <a:rPr lang="sr-Latn-CS" dirty="0" smtClean="0"/>
              <a:t>Indikatori </a:t>
            </a:r>
            <a:r>
              <a:rPr lang="sr-Latn-CS" dirty="0"/>
              <a:t>socio-ekonomskog položaja studenta su </a:t>
            </a:r>
            <a:r>
              <a:rPr lang="sr-Latn-CS" b="1" dirty="0"/>
              <a:t>nedovoljno razvijeni </a:t>
            </a:r>
            <a:r>
              <a:rPr lang="sr-Latn-CS" dirty="0"/>
              <a:t>za praćenje veoma složenih obeležja posebno onog dela studentske populacije koji pripada osetljivim grupama. </a:t>
            </a:r>
            <a:endParaRPr lang="sr-Latn-CS" dirty="0" smtClean="0"/>
          </a:p>
          <a:p>
            <a:r>
              <a:rPr lang="sr-Latn-CS" dirty="0" smtClean="0"/>
              <a:t>Pored </a:t>
            </a:r>
            <a:r>
              <a:rPr lang="sr-Latn-CS" dirty="0"/>
              <a:t>potrebe da se značajnije razrade indikatori </a:t>
            </a:r>
            <a:r>
              <a:rPr lang="sr-Latn-CS" dirty="0" smtClean="0"/>
              <a:t>koji su </a:t>
            </a:r>
            <a:r>
              <a:rPr lang="sr-Latn-CS" dirty="0"/>
              <a:t>trenutno u upotrebi (prethodno obrazovanje, obrazovanje roditelja, radni status roditelja, radni angažman studenta tokom studija, način finansiranja studija), za kvalitetno praćenje osetljivih grupa studenata bi bilo korisno forimiranje </a:t>
            </a:r>
            <a:r>
              <a:rPr lang="sr-Latn-CS" b="1" dirty="0"/>
              <a:t>novih indikatora </a:t>
            </a:r>
            <a:r>
              <a:rPr lang="sr-Latn-CS" dirty="0"/>
              <a:t>kojim bi se jasno unapred targetirale ove grupe i omogućilo praćenje uspešnosti njihovog studiranja.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Kako dalje?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 lnSpcReduction="20000"/>
          </a:bodyPr>
          <a:lstStyle/>
          <a:p>
            <a:r>
              <a:rPr lang="sr-Latn-RS" dirty="0" smtClean="0"/>
              <a:t>Izrađen predlog izmene i dopune </a:t>
            </a:r>
            <a:r>
              <a:rPr lang="sr-Latn-RS" b="1" dirty="0" smtClean="0"/>
              <a:t>člana 98 Zakona o visokom obrazovanju</a:t>
            </a:r>
            <a:r>
              <a:rPr lang="sr-Latn-RS" dirty="0" smtClean="0"/>
              <a:t>, kako bi se omogućilo organizovano i održivo prikupljanje i raspolaganje podacima</a:t>
            </a:r>
          </a:p>
          <a:p>
            <a:r>
              <a:rPr lang="sr-Latn-RS" dirty="0" smtClean="0"/>
              <a:t>Izrađen predlog </a:t>
            </a:r>
            <a:r>
              <a:rPr lang="sr-Latn-RS" b="1" dirty="0" smtClean="0"/>
              <a:t>novog ŠV20 obrasca</a:t>
            </a:r>
            <a:r>
              <a:rPr lang="sr-Latn-RS" dirty="0" smtClean="0"/>
              <a:t> koji sadrži indikatore za praćenje jednakosti pristupa visokom obrazovanju</a:t>
            </a:r>
          </a:p>
          <a:p>
            <a:r>
              <a:rPr lang="sr-Latn-RS" dirty="0" smtClean="0"/>
              <a:t>Izrađen predlog projekta za uvođenje </a:t>
            </a:r>
            <a:r>
              <a:rPr lang="sr-Latn-RS" b="1" dirty="0" smtClean="0"/>
              <a:t>on-line prikupljanja podataka</a:t>
            </a:r>
            <a:r>
              <a:rPr lang="sr-Latn-RS" dirty="0" smtClean="0"/>
              <a:t> iz prijavnog lista za studente (Računarski centar Univerziteta u Beogradu)</a:t>
            </a:r>
          </a:p>
          <a:p>
            <a:r>
              <a:rPr lang="sr-Latn-RS" dirty="0" smtClean="0"/>
              <a:t>Izrađen </a:t>
            </a:r>
            <a:r>
              <a:rPr lang="sr-Latn-RS" b="1" dirty="0" smtClean="0"/>
              <a:t>model statističkog izveštavanja </a:t>
            </a:r>
            <a:r>
              <a:rPr lang="sr-Latn-RS" dirty="0" smtClean="0"/>
              <a:t>o jednakosti pristupa visokom obrazovanju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</a:t>
            </a:r>
            <a:r>
              <a:rPr lang="sr-Latn-RS" sz="3200" dirty="0" smtClean="0"/>
              <a:t>redlog izmene i dopune člana 98 Zakona o visokom obrazovanju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525963"/>
          </a:xfrm>
        </p:spPr>
        <p:txBody>
          <a:bodyPr>
            <a:noAutofit/>
          </a:bodyPr>
          <a:lstStyle/>
          <a:p>
            <a:r>
              <a:rPr lang="sr-Latn-RS" sz="1600" dirty="0" smtClean="0"/>
              <a:t>Visokoškolska ustanova prikuplja podatke od studenata, kao odgovorni proizvođač statistike, u skladu sa zakonom. Podaci o studentima, roditeljima, starateljima i hraniteljima predstavljaju skup ličnih podataka kojima se određuje njihov identitet, obrazovni i socijalni status i potrebna obrazovna i socijalna podrška. </a:t>
            </a:r>
            <a:endParaRPr lang="en-US" sz="1600" dirty="0" smtClean="0"/>
          </a:p>
          <a:p>
            <a:r>
              <a:rPr lang="sr-Latn-RS" sz="1600" dirty="0" smtClean="0"/>
              <a:t>Za određivanje identiteta prikupljaju se sledeći podaci: ime, prezime, jedinstveni matični broj građana, datum rođenja, mesto rođenja, država i mesto stanovanja, adresa, kontakt telefon i drugi podaci u skladu sa posebnim zakonom.</a:t>
            </a:r>
            <a:endParaRPr lang="en-US" sz="1600" dirty="0" smtClean="0"/>
          </a:p>
          <a:p>
            <a:r>
              <a:rPr lang="sr-Latn-RS" sz="1600" dirty="0" smtClean="0"/>
              <a:t>Za određivanje socijalnog statusa studenata prikupljaju se podaci o bračnom statusu, licima koje student izdržava, tipu naselja stalnog boravka, nacionalnoj pripadnosti, prethodno završenoj srednjoj školi, načinu izdržavanja i tipu smeštaja tokom studija, o glavnom radnom statusu studenta i o potrebnoj podršci. Za određivanje socijalnog statusa roditelja, staratelja i hranitelja prikupljaju se podaci o školskoj spremi, radnom statusu i zanimanju.</a:t>
            </a:r>
            <a:endParaRPr lang="en-US" sz="1600" dirty="0" smtClean="0"/>
          </a:p>
          <a:p>
            <a:r>
              <a:rPr lang="sr-Latn-RS" sz="1600" dirty="0" smtClean="0"/>
              <a:t>Podaci o studentima mogu se prikupljati putem elektronskog ili putem papirnog formulara. Visokoškolska ustanova, kao odgovorni prikupljač statistike, je odgovorna za prikupljanje ovih podataka i odlučuje o tome koji način prikupljanja podataka će primeniti.</a:t>
            </a:r>
            <a:endParaRPr lang="en-US" sz="1600" dirty="0" smtClean="0"/>
          </a:p>
          <a:p>
            <a:r>
              <a:rPr lang="sr-Latn-RS" sz="1600" dirty="0" smtClean="0"/>
              <a:t>Formulari se mogu popunjavati i na engleskom jeziku, tako da su pristupačni studentima iz inostranstva koji studiraju na univerzitetima u Srbiji. </a:t>
            </a:r>
            <a:endParaRPr lang="en-US" sz="1600" dirty="0" smtClean="0"/>
          </a:p>
          <a:p>
            <a:r>
              <a:rPr lang="sr-Latn-RS" sz="1600" dirty="0" smtClean="0"/>
              <a:t>Podaci iz stava 1. ovog člana prosleđuju se Republičkom zavodu za statistiku. </a:t>
            </a:r>
            <a:endParaRPr lang="en-US" sz="1600" dirty="0" smtClean="0"/>
          </a:p>
          <a:p>
            <a:r>
              <a:rPr lang="sr-Latn-RS" sz="1600" dirty="0" smtClean="0"/>
              <a:t>Podaci iz stava 1. ovog člana prikupljaju se na način kojim se obezbeđuje zaštita identiteta studenata, u skladu sa zakonom. </a:t>
            </a:r>
            <a:endParaRPr lang="en-US" sz="1600" dirty="0" smtClean="0"/>
          </a:p>
          <a:p>
            <a:r>
              <a:rPr lang="sr-Latn-RS" sz="1600" dirty="0" smtClean="0"/>
              <a:t>Ministarstvo nadležno za poslove visokog obrazovanja koristi podatke iz stava 1. ovog člana radi ispunjavanja svojih prava i obaveza utvrđenih članom 23. ovog zakona, a naročito u cilju ostvarivanja jednakosti pristupa visokom obrazovanju.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Predlog</a:t>
            </a:r>
            <a:r>
              <a:rPr lang="en-US" sz="3600" dirty="0"/>
              <a:t> </a:t>
            </a:r>
            <a:r>
              <a:rPr lang="en-US" sz="3600" dirty="0" err="1"/>
              <a:t>formata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dinamike</a:t>
            </a:r>
            <a:r>
              <a:rPr lang="en-US" sz="3600" dirty="0"/>
              <a:t> </a:t>
            </a:r>
            <a:r>
              <a:rPr lang="en-US" sz="3600" dirty="0" err="1"/>
              <a:t>objavljivanja</a:t>
            </a:r>
            <a:r>
              <a:rPr lang="en-US" sz="3600" dirty="0"/>
              <a:t> </a:t>
            </a:r>
            <a:r>
              <a:rPr lang="en-US" sz="3600" dirty="0" err="1"/>
              <a:t>podataka</a:t>
            </a:r>
            <a:r>
              <a:rPr lang="en-US" sz="3600" dirty="0"/>
              <a:t> </a:t>
            </a:r>
            <a:r>
              <a:rPr lang="en-US" sz="3600" dirty="0" err="1"/>
              <a:t>prikupljenih</a:t>
            </a:r>
            <a:r>
              <a:rPr lang="en-US" sz="3600" dirty="0"/>
              <a:t> </a:t>
            </a:r>
            <a:r>
              <a:rPr lang="en-US" sz="3600" dirty="0" err="1"/>
              <a:t>pomoću</a:t>
            </a:r>
            <a:r>
              <a:rPr lang="en-US" sz="3600" dirty="0"/>
              <a:t> ŠV-20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Bilteni, radni dokumenti i posebne publikacije</a:t>
            </a:r>
          </a:p>
          <a:p>
            <a:r>
              <a:rPr lang="en-US" dirty="0" smtClean="0"/>
              <a:t>Format </a:t>
            </a:r>
            <a:r>
              <a:rPr lang="en-US" dirty="0" err="1"/>
              <a:t>posebnih</a:t>
            </a:r>
            <a:r>
              <a:rPr lang="en-US" dirty="0"/>
              <a:t> </a:t>
            </a:r>
            <a:r>
              <a:rPr lang="en-US" dirty="0" err="1"/>
              <a:t>publikacija</a:t>
            </a:r>
            <a:r>
              <a:rPr lang="en-US" dirty="0"/>
              <a:t>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 smtClean="0"/>
              <a:t>odgovara</a:t>
            </a:r>
            <a:r>
              <a:rPr lang="en-US" dirty="0" smtClean="0"/>
              <a:t> </a:t>
            </a:r>
            <a:r>
              <a:rPr lang="en-US" dirty="0" err="1"/>
              <a:t>svrsi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relevantnih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socijalnu</a:t>
            </a:r>
            <a:r>
              <a:rPr lang="en-US" dirty="0"/>
              <a:t> </a:t>
            </a:r>
            <a:r>
              <a:rPr lang="en-US" dirty="0" err="1"/>
              <a:t>dimenziju</a:t>
            </a:r>
            <a:r>
              <a:rPr lang="en-US" dirty="0"/>
              <a:t> </a:t>
            </a:r>
            <a:r>
              <a:rPr lang="en-US" dirty="0" err="1"/>
              <a:t>visokog</a:t>
            </a:r>
            <a:r>
              <a:rPr lang="en-US" dirty="0"/>
              <a:t> </a:t>
            </a:r>
            <a:r>
              <a:rPr lang="en-US" dirty="0" err="1" smtClean="0"/>
              <a:t>obrazovanja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/>
              <a:t>kriterijum</a:t>
            </a:r>
            <a:r>
              <a:rPr lang="en-US" dirty="0"/>
              <a:t> </a:t>
            </a:r>
            <a:r>
              <a:rPr lang="en-US" dirty="0" err="1"/>
              <a:t>razvrstavanja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bi bio </a:t>
            </a:r>
            <a:r>
              <a:rPr lang="en-US" dirty="0" err="1"/>
              <a:t>univerzitet</a:t>
            </a:r>
            <a:r>
              <a:rPr lang="en-US" dirty="0"/>
              <a:t>. </a:t>
            </a:r>
            <a:r>
              <a:rPr lang="en-US" dirty="0" err="1"/>
              <a:t>Univerziteti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razvrstani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osnivaču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privatne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. </a:t>
            </a:r>
            <a:r>
              <a:rPr lang="en-US" dirty="0" err="1"/>
              <a:t>Studenti</a:t>
            </a:r>
            <a:r>
              <a:rPr lang="en-US" dirty="0"/>
              <a:t> </a:t>
            </a:r>
            <a:r>
              <a:rPr lang="en-US" dirty="0" err="1"/>
              <a:t>visokih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</a:t>
            </a:r>
            <a:r>
              <a:rPr lang="en-US" dirty="0" err="1"/>
              <a:t>strukovnih</a:t>
            </a:r>
            <a:r>
              <a:rPr lang="en-US" dirty="0"/>
              <a:t> </a:t>
            </a:r>
            <a:r>
              <a:rPr lang="en-US" dirty="0" err="1"/>
              <a:t>studija</a:t>
            </a:r>
            <a:r>
              <a:rPr lang="en-US" dirty="0"/>
              <a:t> </a:t>
            </a:r>
            <a:r>
              <a:rPr lang="en-US" dirty="0" err="1"/>
              <a:t>svrstaće</a:t>
            </a:r>
            <a:r>
              <a:rPr lang="en-US" dirty="0"/>
              <a:t> se u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kategorije</a:t>
            </a:r>
            <a:r>
              <a:rPr lang="en-US" dirty="0"/>
              <a:t>: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visoke</a:t>
            </a:r>
            <a:r>
              <a:rPr lang="en-US" dirty="0"/>
              <a:t> </a:t>
            </a:r>
            <a:r>
              <a:rPr lang="en-US" dirty="0" err="1"/>
              <a:t>škole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privatne</a:t>
            </a:r>
            <a:r>
              <a:rPr lang="en-US" dirty="0"/>
              <a:t> </a:t>
            </a:r>
            <a:r>
              <a:rPr lang="en-US" dirty="0" err="1"/>
              <a:t>visoke</a:t>
            </a:r>
            <a:r>
              <a:rPr lang="en-US" dirty="0"/>
              <a:t> </a:t>
            </a:r>
            <a:r>
              <a:rPr lang="en-US" dirty="0" err="1"/>
              <a:t>škole</a:t>
            </a:r>
            <a:r>
              <a:rPr lang="en-US" dirty="0"/>
              <a:t> </a:t>
            </a:r>
            <a:r>
              <a:rPr lang="en-US" dirty="0" err="1"/>
              <a:t>strukovnih</a:t>
            </a:r>
            <a:r>
              <a:rPr lang="en-US" dirty="0"/>
              <a:t> </a:t>
            </a:r>
            <a:r>
              <a:rPr lang="en-US" dirty="0" err="1"/>
              <a:t>studija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Sadržaj publikacije o jednakosti pristupa visokom obrazovanju u Srbiji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u="sng" dirty="0" err="1"/>
              <a:t>Studentska</a:t>
            </a:r>
            <a:r>
              <a:rPr lang="en-US" b="1" i="1" u="sng" dirty="0"/>
              <a:t> </a:t>
            </a:r>
            <a:r>
              <a:rPr lang="en-US" b="1" i="1" u="sng" dirty="0" err="1"/>
              <a:t>populacija</a:t>
            </a:r>
            <a:r>
              <a:rPr lang="en-US" b="1" i="1" u="sng" dirty="0"/>
              <a:t> </a:t>
            </a:r>
            <a:r>
              <a:rPr lang="en-US" b="1" i="1" u="sng" dirty="0" err="1"/>
              <a:t>Srbije</a:t>
            </a:r>
            <a:endParaRPr lang="en-US" dirty="0"/>
          </a:p>
          <a:p>
            <a:pPr lvl="0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obrazovnom</a:t>
            </a:r>
            <a:r>
              <a:rPr lang="en-US" dirty="0"/>
              <a:t> </a:t>
            </a:r>
            <a:r>
              <a:rPr lang="en-US" dirty="0" err="1"/>
              <a:t>području</a:t>
            </a:r>
            <a:r>
              <a:rPr lang="en-US" dirty="0"/>
              <a:t> (</a:t>
            </a:r>
            <a:r>
              <a:rPr lang="en-US" dirty="0" err="1"/>
              <a:t>Klasifikacija</a:t>
            </a:r>
            <a:r>
              <a:rPr lang="en-US" dirty="0"/>
              <a:t> </a:t>
            </a:r>
            <a:r>
              <a:rPr lang="en-US" dirty="0" err="1"/>
              <a:t>obrazovnih</a:t>
            </a:r>
            <a:r>
              <a:rPr lang="en-US" dirty="0"/>
              <a:t> </a:t>
            </a:r>
            <a:r>
              <a:rPr lang="en-US" dirty="0" err="1"/>
              <a:t>područja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vrsti</a:t>
            </a:r>
            <a:r>
              <a:rPr lang="en-US" dirty="0"/>
              <a:t> </a:t>
            </a:r>
            <a:r>
              <a:rPr lang="en-US" dirty="0" err="1"/>
              <a:t>studija</a:t>
            </a:r>
            <a:endParaRPr lang="en-US" dirty="0"/>
          </a:p>
          <a:p>
            <a:pPr lvl="0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stepenu</a:t>
            </a:r>
            <a:r>
              <a:rPr lang="en-US" dirty="0"/>
              <a:t> </a:t>
            </a:r>
            <a:r>
              <a:rPr lang="en-US" dirty="0" err="1"/>
              <a:t>studija</a:t>
            </a:r>
            <a:endParaRPr lang="en-US" dirty="0"/>
          </a:p>
          <a:p>
            <a:pPr lvl="0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godini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prvu</a:t>
            </a:r>
            <a:r>
              <a:rPr lang="en-US" dirty="0"/>
              <a:t> </a:t>
            </a:r>
            <a:r>
              <a:rPr lang="en-US" dirty="0" err="1"/>
              <a:t>godinu</a:t>
            </a:r>
            <a:r>
              <a:rPr lang="en-US" dirty="0"/>
              <a:t> (</a:t>
            </a:r>
            <a:r>
              <a:rPr lang="en-US" dirty="0" err="1"/>
              <a:t>trajanje</a:t>
            </a:r>
            <a:r>
              <a:rPr lang="en-US" dirty="0"/>
              <a:t> </a:t>
            </a:r>
            <a:r>
              <a:rPr lang="en-US" dirty="0" err="1"/>
              <a:t>studiranja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završenoj</a:t>
            </a:r>
            <a:r>
              <a:rPr lang="en-US" dirty="0"/>
              <a:t> </a:t>
            </a:r>
            <a:r>
              <a:rPr lang="en-US" dirty="0" err="1"/>
              <a:t>srednjoj</a:t>
            </a:r>
            <a:r>
              <a:rPr lang="en-US" dirty="0"/>
              <a:t> </a:t>
            </a:r>
            <a:r>
              <a:rPr lang="en-US" dirty="0" err="1"/>
              <a:t>školi</a:t>
            </a:r>
            <a:endParaRPr lang="en-US" dirty="0"/>
          </a:p>
          <a:p>
            <a:pPr lvl="0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starosti</a:t>
            </a:r>
            <a:r>
              <a:rPr lang="en-US" dirty="0"/>
              <a:t> (AS, MEDIANA, min, max,  5%, 25%, 75% </a:t>
            </a:r>
            <a:r>
              <a:rPr lang="en-US" dirty="0" err="1"/>
              <a:t>i</a:t>
            </a:r>
            <a:r>
              <a:rPr lang="en-US" dirty="0"/>
              <a:t> 95%)</a:t>
            </a:r>
          </a:p>
          <a:p>
            <a:pPr lvl="0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(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državni</a:t>
            </a:r>
            <a:r>
              <a:rPr lang="en-US" dirty="0"/>
              <a:t> </a:t>
            </a:r>
            <a:r>
              <a:rPr lang="en-US" dirty="0" err="1"/>
              <a:t>univerziteti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visoke</a:t>
            </a:r>
            <a:r>
              <a:rPr lang="en-US" dirty="0"/>
              <a:t> </a:t>
            </a:r>
            <a:r>
              <a:rPr lang="en-US" dirty="0" err="1"/>
              <a:t>škole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državljanstvu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Sadržaj publikacije o jednakosti pristupa visokom obrazovanju u Srbiji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24400"/>
          </a:xfrm>
        </p:spPr>
        <p:txBody>
          <a:bodyPr>
            <a:noAutofit/>
          </a:bodyPr>
          <a:lstStyle/>
          <a:p>
            <a:r>
              <a:rPr lang="en-US" sz="2000" b="1" i="1" u="sng" dirty="0" err="1"/>
              <a:t>Socijalno</a:t>
            </a:r>
            <a:r>
              <a:rPr lang="en-US" sz="2000" b="1" i="1" u="sng" dirty="0"/>
              <a:t> </a:t>
            </a:r>
            <a:r>
              <a:rPr lang="en-US" sz="2000" b="1" i="1" u="sng" dirty="0" err="1"/>
              <a:t>poreklo</a:t>
            </a:r>
            <a:r>
              <a:rPr lang="en-US" sz="2000" b="1" i="1" u="sng" dirty="0"/>
              <a:t> </a:t>
            </a:r>
            <a:r>
              <a:rPr lang="en-US" sz="2000" b="1" i="1" u="sng" dirty="0" err="1"/>
              <a:t>i</a:t>
            </a:r>
            <a:r>
              <a:rPr lang="en-US" sz="2000" b="1" i="1" u="sng" dirty="0"/>
              <a:t> </a:t>
            </a:r>
            <a:r>
              <a:rPr lang="en-US" sz="2000" b="1" i="1" u="sng" dirty="0" err="1"/>
              <a:t>socijalni</a:t>
            </a:r>
            <a:r>
              <a:rPr lang="en-US" sz="2000" b="1" i="1" u="sng" dirty="0"/>
              <a:t> status </a:t>
            </a:r>
            <a:r>
              <a:rPr lang="en-US" sz="2000" b="1" i="1" u="sng" dirty="0" err="1"/>
              <a:t>kao</a:t>
            </a:r>
            <a:r>
              <a:rPr lang="en-US" sz="2000" b="1" i="1" u="sng" dirty="0"/>
              <a:t> </a:t>
            </a:r>
            <a:r>
              <a:rPr lang="en-US" sz="2000" b="1" i="1" u="sng" dirty="0" err="1"/>
              <a:t>glavni</a:t>
            </a:r>
            <a:r>
              <a:rPr lang="en-US" sz="2000" b="1" i="1" u="sng" dirty="0"/>
              <a:t> </a:t>
            </a:r>
            <a:r>
              <a:rPr lang="en-US" sz="2000" b="1" i="1" u="sng" dirty="0" err="1"/>
              <a:t>generatori</a:t>
            </a:r>
            <a:r>
              <a:rPr lang="en-US" sz="2000" b="1" i="1" u="sng" dirty="0"/>
              <a:t> </a:t>
            </a:r>
            <a:r>
              <a:rPr lang="en-US" sz="2000" b="1" i="1" u="sng" dirty="0" err="1"/>
              <a:t>nejednakosti</a:t>
            </a:r>
            <a:r>
              <a:rPr lang="en-US" sz="2000" b="1" i="1" u="sng" dirty="0"/>
              <a:t> u </a:t>
            </a:r>
            <a:r>
              <a:rPr lang="en-US" sz="2000" b="1" i="1" u="sng" dirty="0" err="1"/>
              <a:t>visokom</a:t>
            </a:r>
            <a:r>
              <a:rPr lang="en-US" sz="2000" b="1" i="1" u="sng" dirty="0"/>
              <a:t> </a:t>
            </a:r>
            <a:r>
              <a:rPr lang="en-US" sz="2000" b="1" i="1" u="sng" dirty="0" err="1" smtClean="0"/>
              <a:t>obrazovanju</a:t>
            </a:r>
            <a:endParaRPr lang="en-US" sz="2000" dirty="0"/>
          </a:p>
          <a:p>
            <a:pPr lvl="0"/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školskoj</a:t>
            </a:r>
            <a:r>
              <a:rPr lang="en-US" sz="2000" dirty="0"/>
              <a:t> </a:t>
            </a:r>
            <a:r>
              <a:rPr lang="en-US" sz="2000" dirty="0" err="1"/>
              <a:t>spremi</a:t>
            </a:r>
            <a:r>
              <a:rPr lang="en-US" sz="2000" dirty="0"/>
              <a:t> </a:t>
            </a:r>
            <a:r>
              <a:rPr lang="en-US" sz="2000" dirty="0" err="1"/>
              <a:t>oca</a:t>
            </a:r>
            <a:endParaRPr lang="en-US" sz="2000" dirty="0"/>
          </a:p>
          <a:p>
            <a:pPr lvl="0"/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školskoj</a:t>
            </a:r>
            <a:r>
              <a:rPr lang="en-US" sz="2000" dirty="0"/>
              <a:t> </a:t>
            </a:r>
            <a:r>
              <a:rPr lang="en-US" sz="2000" dirty="0" err="1"/>
              <a:t>spremi</a:t>
            </a:r>
            <a:r>
              <a:rPr lang="en-US" sz="2000" dirty="0"/>
              <a:t> </a:t>
            </a:r>
            <a:r>
              <a:rPr lang="en-US" sz="2000" dirty="0" err="1"/>
              <a:t>majke</a:t>
            </a:r>
            <a:endParaRPr lang="en-US" sz="2000" dirty="0"/>
          </a:p>
          <a:p>
            <a:pPr lvl="0"/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zanimanju</a:t>
            </a:r>
            <a:r>
              <a:rPr lang="en-US" sz="2000" dirty="0"/>
              <a:t> </a:t>
            </a:r>
            <a:r>
              <a:rPr lang="en-US" sz="2000" dirty="0" err="1"/>
              <a:t>oca</a:t>
            </a:r>
            <a:r>
              <a:rPr lang="en-US" sz="2000" dirty="0"/>
              <a:t> </a:t>
            </a:r>
          </a:p>
          <a:p>
            <a:pPr lvl="0"/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zanimanju</a:t>
            </a:r>
            <a:r>
              <a:rPr lang="en-US" sz="2000" dirty="0"/>
              <a:t> </a:t>
            </a:r>
            <a:r>
              <a:rPr lang="en-US" sz="2000" dirty="0" err="1"/>
              <a:t>majke</a:t>
            </a:r>
            <a:endParaRPr lang="en-US" sz="2000" dirty="0"/>
          </a:p>
          <a:p>
            <a:pPr lvl="0"/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radnom</a:t>
            </a:r>
            <a:r>
              <a:rPr lang="en-US" sz="2000" dirty="0"/>
              <a:t> </a:t>
            </a:r>
            <a:r>
              <a:rPr lang="en-US" sz="2000" dirty="0" err="1"/>
              <a:t>statusu</a:t>
            </a:r>
            <a:r>
              <a:rPr lang="en-US" sz="2000" dirty="0"/>
              <a:t> </a:t>
            </a:r>
            <a:r>
              <a:rPr lang="en-US" sz="2000" dirty="0" err="1"/>
              <a:t>studenta</a:t>
            </a:r>
            <a:r>
              <a:rPr lang="en-US" sz="2000" dirty="0"/>
              <a:t> </a:t>
            </a:r>
          </a:p>
          <a:p>
            <a:pPr lvl="0"/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radnom</a:t>
            </a:r>
            <a:r>
              <a:rPr lang="en-US" sz="2000" dirty="0"/>
              <a:t> </a:t>
            </a:r>
            <a:r>
              <a:rPr lang="en-US" sz="2000" dirty="0" err="1"/>
              <a:t>statusu</a:t>
            </a:r>
            <a:r>
              <a:rPr lang="en-US" sz="2000" dirty="0"/>
              <a:t> </a:t>
            </a:r>
            <a:r>
              <a:rPr lang="en-US" sz="2000" dirty="0" err="1"/>
              <a:t>izdržavaoca</a:t>
            </a:r>
            <a:endParaRPr lang="en-US" sz="2000" dirty="0"/>
          </a:p>
          <a:p>
            <a:pPr lvl="0"/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mestu</a:t>
            </a:r>
            <a:r>
              <a:rPr lang="en-US" sz="2000" dirty="0"/>
              <a:t> </a:t>
            </a:r>
            <a:r>
              <a:rPr lang="en-US" sz="2000" dirty="0" err="1"/>
              <a:t>studiranja</a:t>
            </a:r>
            <a:r>
              <a:rPr lang="en-US" sz="2000" dirty="0"/>
              <a:t> </a:t>
            </a:r>
          </a:p>
          <a:p>
            <a:pPr lvl="0"/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tipu</a:t>
            </a:r>
            <a:r>
              <a:rPr lang="en-US" sz="2000" dirty="0"/>
              <a:t> </a:t>
            </a:r>
            <a:r>
              <a:rPr lang="en-US" sz="2000" dirty="0" err="1"/>
              <a:t>smeštaja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vreme</a:t>
            </a:r>
            <a:r>
              <a:rPr lang="en-US" sz="2000" dirty="0"/>
              <a:t> </a:t>
            </a:r>
            <a:r>
              <a:rPr lang="en-US" sz="2000" dirty="0" err="1"/>
              <a:t>studiranja</a:t>
            </a:r>
            <a:endParaRPr lang="en-US" sz="2000" dirty="0"/>
          </a:p>
          <a:p>
            <a:pPr lvl="0"/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pretežnom</a:t>
            </a:r>
            <a:r>
              <a:rPr lang="en-US" sz="2000" dirty="0"/>
              <a:t> </a:t>
            </a:r>
            <a:r>
              <a:rPr lang="en-US" sz="2000" dirty="0" err="1"/>
              <a:t>načinu</a:t>
            </a:r>
            <a:r>
              <a:rPr lang="en-US" sz="2000" dirty="0"/>
              <a:t> </a:t>
            </a:r>
            <a:r>
              <a:rPr lang="en-US" sz="2000" dirty="0" err="1"/>
              <a:t>izdržavanja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vreme</a:t>
            </a:r>
            <a:r>
              <a:rPr lang="en-US" sz="2000" dirty="0"/>
              <a:t> </a:t>
            </a:r>
            <a:r>
              <a:rPr lang="en-US" sz="2000" dirty="0" err="1" smtClean="0"/>
              <a:t>studija</a:t>
            </a:r>
            <a:endParaRPr lang="en-US" sz="2000" dirty="0"/>
          </a:p>
          <a:p>
            <a:pPr lvl="0"/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bračnom</a:t>
            </a:r>
            <a:r>
              <a:rPr lang="en-US" sz="2000" dirty="0"/>
              <a:t> </a:t>
            </a:r>
            <a:r>
              <a:rPr lang="en-US" sz="2000" dirty="0" err="1"/>
              <a:t>statusu</a:t>
            </a:r>
            <a:r>
              <a:rPr lang="en-US" sz="2000" dirty="0"/>
              <a:t> </a:t>
            </a:r>
          </a:p>
          <a:p>
            <a:pPr lvl="0"/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polu</a:t>
            </a:r>
            <a:r>
              <a:rPr lang="en-US" sz="2000" dirty="0"/>
              <a:t> </a:t>
            </a:r>
          </a:p>
          <a:p>
            <a:pPr lvl="0"/>
            <a:r>
              <a:rPr lang="en-US" sz="2000" dirty="0" err="1"/>
              <a:t>izdržavaoci</a:t>
            </a:r>
            <a:r>
              <a:rPr lang="en-US" sz="2000" dirty="0"/>
              <a:t> </a:t>
            </a:r>
            <a:r>
              <a:rPr lang="en-US" sz="2000" dirty="0" err="1"/>
              <a:t>drugih</a:t>
            </a:r>
            <a:r>
              <a:rPr lang="en-US" sz="2000" dirty="0"/>
              <a:t> </a:t>
            </a:r>
            <a:r>
              <a:rPr lang="en-US" sz="2000" dirty="0" err="1" smtClean="0"/>
              <a:t>lica</a:t>
            </a:r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Sadržaj publikacije o jednakosti pristupa visokom obrazovanju u Srbiji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i="1" u="sng" dirty="0" err="1"/>
              <a:t>Regionalna</a:t>
            </a:r>
            <a:r>
              <a:rPr lang="en-US" b="1" i="1" u="sng" dirty="0"/>
              <a:t> </a:t>
            </a:r>
            <a:r>
              <a:rPr lang="en-US" b="1" i="1" u="sng" dirty="0" err="1"/>
              <a:t>pripadnost</a:t>
            </a:r>
            <a:endParaRPr lang="en-US" dirty="0"/>
          </a:p>
          <a:p>
            <a:pPr lvl="0"/>
            <a:r>
              <a:rPr lang="en-US" dirty="0" err="1"/>
              <a:t>studenti</a:t>
            </a:r>
            <a:r>
              <a:rPr lang="en-US" dirty="0"/>
              <a:t> 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mestu</a:t>
            </a:r>
            <a:r>
              <a:rPr lang="en-US" dirty="0"/>
              <a:t> </a:t>
            </a:r>
            <a:r>
              <a:rPr lang="en-US" dirty="0" err="1"/>
              <a:t>stalnog</a:t>
            </a:r>
            <a:r>
              <a:rPr lang="en-US" dirty="0"/>
              <a:t> </a:t>
            </a:r>
            <a:r>
              <a:rPr lang="en-US" dirty="0" err="1"/>
              <a:t>boravka</a:t>
            </a:r>
            <a:r>
              <a:rPr lang="en-US" dirty="0"/>
              <a:t> (region /</a:t>
            </a:r>
            <a:r>
              <a:rPr lang="en-US" dirty="0" err="1"/>
              <a:t>okrug</a:t>
            </a:r>
            <a:r>
              <a:rPr lang="en-US" dirty="0"/>
              <a:t>/ </a:t>
            </a:r>
            <a:r>
              <a:rPr lang="en-US" dirty="0" err="1"/>
              <a:t>opština</a:t>
            </a:r>
            <a:r>
              <a:rPr lang="en-US" dirty="0"/>
              <a:t>) </a:t>
            </a:r>
          </a:p>
          <a:p>
            <a:pPr lvl="0"/>
            <a:r>
              <a:rPr lang="en-US" dirty="0" err="1"/>
              <a:t>studenti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tipu</a:t>
            </a:r>
            <a:r>
              <a:rPr lang="en-US" dirty="0"/>
              <a:t> </a:t>
            </a:r>
            <a:r>
              <a:rPr lang="en-US" dirty="0" err="1"/>
              <a:t>naselja</a:t>
            </a:r>
            <a:r>
              <a:rPr lang="en-US" dirty="0"/>
              <a:t> (</a:t>
            </a:r>
            <a:r>
              <a:rPr lang="en-US" dirty="0" err="1"/>
              <a:t>gradska</a:t>
            </a:r>
            <a:r>
              <a:rPr lang="en-US" dirty="0"/>
              <a:t>/</a:t>
            </a:r>
            <a:r>
              <a:rPr lang="en-US" dirty="0" err="1"/>
              <a:t>ostala</a:t>
            </a:r>
            <a:r>
              <a:rPr lang="en-US" dirty="0"/>
              <a:t>)</a:t>
            </a:r>
          </a:p>
          <a:p>
            <a:r>
              <a:rPr lang="en-US" dirty="0"/>
              <a:t> </a:t>
            </a:r>
          </a:p>
          <a:p>
            <a:r>
              <a:rPr lang="en-US" b="1" i="1" u="sng" dirty="0" err="1"/>
              <a:t>Uključenosti</a:t>
            </a:r>
            <a:r>
              <a:rPr lang="en-US" b="1" i="1" u="sng" dirty="0"/>
              <a:t> </a:t>
            </a:r>
            <a:r>
              <a:rPr lang="en-US" b="1" i="1" u="sng" dirty="0" err="1"/>
              <a:t>manjina</a:t>
            </a:r>
            <a:r>
              <a:rPr lang="en-US" b="1" i="1" u="sng" dirty="0"/>
              <a:t> u </a:t>
            </a:r>
            <a:r>
              <a:rPr lang="en-US" b="1" i="1" u="sng" dirty="0" err="1"/>
              <a:t>sistem</a:t>
            </a:r>
            <a:r>
              <a:rPr lang="en-US" b="1" i="1" u="sng" dirty="0"/>
              <a:t> </a:t>
            </a:r>
            <a:r>
              <a:rPr lang="en-US" b="1" i="1" u="sng" dirty="0" err="1"/>
              <a:t>visokog</a:t>
            </a:r>
            <a:r>
              <a:rPr lang="en-US" b="1" i="1" u="sng" dirty="0"/>
              <a:t> </a:t>
            </a:r>
            <a:r>
              <a:rPr lang="en-US" b="1" i="1" u="sng" dirty="0" err="1"/>
              <a:t>obrazovanja</a:t>
            </a:r>
            <a:endParaRPr lang="en-US" dirty="0"/>
          </a:p>
          <a:p>
            <a:pPr lvl="0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nacionalnoj</a:t>
            </a:r>
            <a:r>
              <a:rPr lang="en-US" dirty="0"/>
              <a:t> </a:t>
            </a:r>
            <a:r>
              <a:rPr lang="en-US" dirty="0" err="1"/>
              <a:t>pripadnosti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i="1" u="sng" dirty="0" err="1"/>
              <a:t>Uključenosti</a:t>
            </a:r>
            <a:r>
              <a:rPr lang="en-US" b="1" i="1" u="sng" dirty="0"/>
              <a:t> </a:t>
            </a:r>
            <a:r>
              <a:rPr lang="en-US" b="1" i="1" u="sng" dirty="0" err="1"/>
              <a:t>osoba</a:t>
            </a:r>
            <a:r>
              <a:rPr lang="en-US" b="1" i="1" u="sng" dirty="0"/>
              <a:t> </a:t>
            </a:r>
            <a:r>
              <a:rPr lang="en-US" b="1" i="1" u="sng" dirty="0" err="1"/>
              <a:t>sa</a:t>
            </a:r>
            <a:r>
              <a:rPr lang="en-US" b="1" i="1" u="sng" dirty="0"/>
              <a:t> </a:t>
            </a:r>
            <a:r>
              <a:rPr lang="en-US" b="1" i="1" u="sng" dirty="0" err="1"/>
              <a:t>invaliditetom</a:t>
            </a:r>
            <a:r>
              <a:rPr lang="en-US" b="1" i="1" u="sng" dirty="0"/>
              <a:t> </a:t>
            </a:r>
            <a:endParaRPr lang="en-US" dirty="0"/>
          </a:p>
          <a:p>
            <a:pPr lvl="0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vrsti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 smtClean="0"/>
              <a:t>podrške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Hvala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pa</a:t>
            </a:r>
            <a:r>
              <a:rPr lang="sr-Latn-RS" dirty="0" smtClean="0"/>
              <a:t>žnji</a:t>
            </a:r>
          </a:p>
          <a:p>
            <a:endParaRPr lang="en-US" dirty="0"/>
          </a:p>
        </p:txBody>
      </p:sp>
      <p:pic>
        <p:nvPicPr>
          <p:cNvPr id="4" name="Picture 3" descr="http://www.equied.ni.ac.rs/images/equied_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28600"/>
            <a:ext cx="3810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600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prikupljanja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obrade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izveštavanja</a:t>
            </a:r>
            <a:r>
              <a:rPr lang="en-US" dirty="0"/>
              <a:t> o </a:t>
            </a:r>
            <a:r>
              <a:rPr lang="en-US" dirty="0" err="1"/>
              <a:t>studentima</a:t>
            </a:r>
            <a:r>
              <a:rPr lang="en-US" dirty="0"/>
              <a:t> u </a:t>
            </a:r>
            <a:r>
              <a:rPr lang="en-US" dirty="0" err="1"/>
              <a:t>visokom</a:t>
            </a:r>
            <a:r>
              <a:rPr lang="en-US" dirty="0"/>
              <a:t> </a:t>
            </a:r>
            <a:r>
              <a:rPr lang="en-US" dirty="0" err="1"/>
              <a:t>obrazovanju</a:t>
            </a:r>
            <a:r>
              <a:rPr lang="en-US" dirty="0"/>
              <a:t> u </a:t>
            </a:r>
            <a:r>
              <a:rPr lang="en-US" dirty="0" err="1"/>
              <a:t>Srbiji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Dragan</a:t>
            </a:r>
            <a:r>
              <a:rPr lang="en-US" dirty="0" smtClean="0"/>
              <a:t> </a:t>
            </a:r>
            <a:r>
              <a:rPr lang="en-US" dirty="0" err="1" smtClean="0"/>
              <a:t>Stanojevi</a:t>
            </a:r>
            <a:r>
              <a:rPr lang="sr-Latn-RS" dirty="0" smtClean="0"/>
              <a:t>ć</a:t>
            </a:r>
          </a:p>
          <a:p>
            <a:r>
              <a:rPr lang="sr-Latn-RS" dirty="0" smtClean="0"/>
              <a:t>Univerzitet u Beogradu</a:t>
            </a:r>
          </a:p>
          <a:p>
            <a:r>
              <a:rPr lang="sr-Latn-RS" dirty="0" smtClean="0"/>
              <a:t>Filozofski fakultet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Jednakost pristupa VO i podaci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P</a:t>
            </a:r>
            <a:r>
              <a:rPr lang="sr-Latn-CS" i="1" dirty="0" smtClean="0"/>
              <a:t>olitika </a:t>
            </a:r>
            <a:r>
              <a:rPr lang="sr-Latn-CS" i="1" dirty="0"/>
              <a:t>osiguravanja jednakog pristupa visokom obrazovanju zasnovana na pouzdanoj </a:t>
            </a:r>
            <a:r>
              <a:rPr lang="sr-Latn-CS" i="1" dirty="0" smtClean="0"/>
              <a:t>evidenciji</a:t>
            </a:r>
            <a:r>
              <a:rPr lang="en-US" i="1" dirty="0" smtClean="0"/>
              <a:t>. </a:t>
            </a:r>
            <a:endParaRPr lang="sr-Latn-CS" dirty="0" smtClean="0"/>
          </a:p>
          <a:p>
            <a:r>
              <a:rPr lang="en-US" dirty="0" smtClean="0"/>
              <a:t>P</a:t>
            </a:r>
            <a:r>
              <a:rPr lang="sr-Latn-CS" dirty="0" smtClean="0"/>
              <a:t>itanja </a:t>
            </a:r>
            <a:r>
              <a:rPr lang="sr-Latn-CS" dirty="0"/>
              <a:t>institucionalnog uređenja prikupljanja, čuvanja, analize i korišćenja podataka o socijalnim dimenzijama visokog </a:t>
            </a:r>
            <a:r>
              <a:rPr lang="sr-Latn-CS" dirty="0" smtClean="0"/>
              <a:t>obrazovanja</a:t>
            </a:r>
            <a:r>
              <a:rPr lang="en-US" dirty="0" smtClean="0"/>
              <a:t>. </a:t>
            </a:r>
            <a:endParaRPr lang="sr-Latn-CS" dirty="0" smtClean="0"/>
          </a:p>
          <a:p>
            <a:r>
              <a:rPr lang="en-US" b="1" dirty="0" smtClean="0"/>
              <a:t>N</a:t>
            </a:r>
            <a:r>
              <a:rPr lang="sr-Latn-CS" b="1" dirty="0" smtClean="0"/>
              <a:t>eophodan </a:t>
            </a:r>
            <a:r>
              <a:rPr lang="sr-Latn-CS" b="1" dirty="0"/>
              <a:t>je adekvatan sistem prikupljanja i čuvanja relevantnih podataka kao i korišćenje kvalitetnih indikatora</a:t>
            </a:r>
            <a:r>
              <a:rPr lang="sr-Latn-CS" dirty="0" smtClean="0"/>
              <a:t>.</a:t>
            </a:r>
          </a:p>
          <a:p>
            <a:r>
              <a:rPr lang="sr-Latn-RS" dirty="0" smtClean="0"/>
              <a:t>Iskustva sa obuke u HESA, UK i poseta HEFCE I OFFA, UK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Podaci u istraživanju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sr-Latn-CS" b="1" dirty="0" smtClean="0"/>
              <a:t>Upitnik za uprave fakulteta</a:t>
            </a:r>
            <a:r>
              <a:rPr lang="sr-Latn-CS" dirty="0" smtClean="0"/>
              <a:t>: Univerzitet </a:t>
            </a:r>
            <a:r>
              <a:rPr lang="sr-Latn-CS" dirty="0"/>
              <a:t>u Beogradu </a:t>
            </a:r>
            <a:r>
              <a:rPr lang="sr-Latn-CS" dirty="0" smtClean="0"/>
              <a:t>25, </a:t>
            </a:r>
            <a:r>
              <a:rPr lang="sr-Latn-CS" dirty="0" smtClean="0"/>
              <a:t>Univerzitet </a:t>
            </a:r>
            <a:r>
              <a:rPr lang="sr-Latn-CS" dirty="0"/>
              <a:t>u Novom Sadu </a:t>
            </a:r>
            <a:r>
              <a:rPr lang="sr-Latn-CS" dirty="0" smtClean="0"/>
              <a:t>12</a:t>
            </a:r>
            <a:r>
              <a:rPr lang="en-US" dirty="0" smtClean="0"/>
              <a:t>, </a:t>
            </a:r>
            <a:r>
              <a:rPr lang="sr-Latn-CS" dirty="0" smtClean="0"/>
              <a:t>Univerzitet u Nišu </a:t>
            </a:r>
            <a:r>
              <a:rPr lang="sr-Latn-CS" dirty="0" smtClean="0"/>
              <a:t>7, </a:t>
            </a:r>
            <a:r>
              <a:rPr lang="sr-Latn-CS" dirty="0" smtClean="0"/>
              <a:t>Univerzitet </a:t>
            </a:r>
            <a:r>
              <a:rPr lang="sr-Latn-CS" dirty="0"/>
              <a:t>umetnosti sva 4 fakulteta i </a:t>
            </a:r>
            <a:r>
              <a:rPr lang="sr-Latn-CS" dirty="0" smtClean="0"/>
              <a:t>Državni Univerzitet </a:t>
            </a:r>
            <a:r>
              <a:rPr lang="sr-Latn-CS" dirty="0"/>
              <a:t>u Novom </a:t>
            </a:r>
            <a:r>
              <a:rPr lang="sr-Latn-CS" dirty="0" smtClean="0"/>
              <a:t>Pazaru. </a:t>
            </a:r>
            <a:endParaRPr lang="en-US" dirty="0"/>
          </a:p>
          <a:p>
            <a:pPr lvl="0"/>
            <a:r>
              <a:rPr lang="sr-Latn-CS" dirty="0" smtClean="0"/>
              <a:t>Intervjui </a:t>
            </a:r>
            <a:r>
              <a:rPr lang="sr-Latn-CS" dirty="0"/>
              <a:t>sa </a:t>
            </a:r>
            <a:r>
              <a:rPr lang="sr-Latn-CS" b="1" dirty="0"/>
              <a:t>predstavnicima računarskih centara univerziteta i relevantnih sektora </a:t>
            </a:r>
            <a:r>
              <a:rPr lang="sr-Latn-CS" dirty="0"/>
              <a:t>(poput Sektora za nauku i nastavu Univerziteta u Beogradu</a:t>
            </a:r>
            <a:r>
              <a:rPr lang="sr-Latn-CS" dirty="0" smtClean="0"/>
              <a:t>)</a:t>
            </a:r>
            <a:endParaRPr lang="en-US" dirty="0"/>
          </a:p>
          <a:p>
            <a:pPr lvl="0"/>
            <a:r>
              <a:rPr lang="sr-Latn-CS" dirty="0" smtClean="0"/>
              <a:t>Intervjui </a:t>
            </a:r>
            <a:r>
              <a:rPr lang="sr-Latn-CS" dirty="0"/>
              <a:t>sa predstavnicima </a:t>
            </a:r>
            <a:r>
              <a:rPr lang="sr-Latn-CS" b="1" dirty="0"/>
              <a:t>Sektora za visoko obraz</a:t>
            </a:r>
            <a:r>
              <a:rPr lang="sr-Latn-CS" dirty="0"/>
              <a:t>ovanje i predstavnika </a:t>
            </a:r>
            <a:r>
              <a:rPr lang="sr-Latn-CS" b="1" dirty="0"/>
              <a:t>Odseka za poslove učeničkog i studentskog </a:t>
            </a:r>
            <a:r>
              <a:rPr lang="sr-Latn-CS" b="1" dirty="0" smtClean="0"/>
              <a:t>standarda </a:t>
            </a:r>
            <a:r>
              <a:rPr lang="sr-Latn-CS" dirty="0" smtClean="0"/>
              <a:t>Ministarstvu prosvete, nauke i tehnološkog razvoja </a:t>
            </a:r>
            <a:endParaRPr lang="en-US" dirty="0"/>
          </a:p>
          <a:p>
            <a:pPr lvl="0"/>
            <a:r>
              <a:rPr lang="sr-Latn-CS" dirty="0"/>
              <a:t>Podatke o </a:t>
            </a:r>
            <a:r>
              <a:rPr lang="sr-Latn-CS" b="1" dirty="0"/>
              <a:t>Komisiji za akreditaciju i kontrolu kvalitet</a:t>
            </a:r>
            <a:r>
              <a:rPr lang="sr-Latn-CS" dirty="0"/>
              <a:t>a smo dobili na osnovu intervjua sa rukovodiocem </a:t>
            </a:r>
            <a:r>
              <a:rPr lang="sr-Latn-CS" i="1" dirty="0" smtClean="0"/>
              <a:t>Komisije</a:t>
            </a:r>
            <a:endParaRPr lang="en-US" dirty="0"/>
          </a:p>
          <a:p>
            <a:pPr lvl="0"/>
            <a:r>
              <a:rPr lang="sr-Latn-CS" dirty="0"/>
              <a:t>Podatke o </a:t>
            </a:r>
            <a:r>
              <a:rPr lang="sr-Latn-CS" b="1" dirty="0"/>
              <a:t>Republičkom zavodu </a:t>
            </a:r>
            <a:r>
              <a:rPr lang="sr-Latn-CS" dirty="0"/>
              <a:t>za statistiku Republike Srbije smo dobili na osnovu intervjua sa predstavnicima </a:t>
            </a:r>
            <a:r>
              <a:rPr lang="sr-Latn-CS" i="1" dirty="0"/>
              <a:t>Zavoda</a:t>
            </a:r>
            <a:r>
              <a:rPr lang="sr-Latn-CS" dirty="0"/>
              <a:t> i na osnovu njihovih radova u okviru studije zatečenog stanja.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Zaključci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CS" dirty="0"/>
              <a:t>Sistem prikupljanja i čuvanja podataka o studentima na svim analiziranim nivoima je prilično nerazvijen jer još uvek </a:t>
            </a:r>
            <a:r>
              <a:rPr lang="sr-Latn-CS" b="1" dirty="0"/>
              <a:t>značajan broj fakulteta ne koristi softver </a:t>
            </a:r>
            <a:r>
              <a:rPr lang="sr-Latn-CS" dirty="0"/>
              <a:t>za čuvanje podataka o studentima već podatke čuva isključivo u arhivama u paprinom formatu. </a:t>
            </a:r>
            <a:endParaRPr lang="sr-Latn-CS" dirty="0" smtClean="0"/>
          </a:p>
          <a:p>
            <a:r>
              <a:rPr lang="sr-Latn-CS" dirty="0" smtClean="0"/>
              <a:t>Čak </a:t>
            </a:r>
            <a:r>
              <a:rPr lang="sr-Latn-CS" dirty="0"/>
              <a:t>i onda kada postoje tehnički preduslovi za elektronsko arhiviranje, na nemalom broju fakulteta se u baze podataka </a:t>
            </a:r>
            <a:r>
              <a:rPr lang="sr-Latn-CS" b="1" dirty="0"/>
              <a:t>ne unose podaci koji se inače nalaze u papirnim obrascima (ŠV-20)</a:t>
            </a:r>
            <a:r>
              <a:rPr lang="sr-Latn-CS" dirty="0"/>
              <a:t> koje student prilaže prilikom upisa godine, a koji mogu biti korisni indikatori za praćenje socio-ekonomskog stanja studenta.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Zaključci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77500" lnSpcReduction="20000"/>
          </a:bodyPr>
          <a:lstStyle/>
          <a:p>
            <a:r>
              <a:rPr lang="sr-Latn-CS" dirty="0"/>
              <a:t>Tok podataka od studenta preko fakulteta, univerziteta do nadležnog ministarstva je </a:t>
            </a:r>
            <a:r>
              <a:rPr lang="sr-Latn-CS" b="1" dirty="0"/>
              <a:t>višestruko ometen</a:t>
            </a:r>
            <a:r>
              <a:rPr lang="sr-Latn-CS" dirty="0"/>
              <a:t>. </a:t>
            </a:r>
            <a:endParaRPr lang="sr-Latn-CS" dirty="0" smtClean="0"/>
          </a:p>
          <a:p>
            <a:r>
              <a:rPr lang="sr-Latn-CS" dirty="0" smtClean="0"/>
              <a:t>Sam </a:t>
            </a:r>
            <a:r>
              <a:rPr lang="sr-Latn-CS" b="1" dirty="0"/>
              <a:t>sistem je prilično neintegrisan </a:t>
            </a:r>
            <a:r>
              <a:rPr lang="sr-Latn-CS" dirty="0"/>
              <a:t>jer gotovo svaki peti fakultet ne dostavlja nikakve podatke matičnom univerzitetu, dodatno svaki četvrti dostavlja podatke koji su agregirani (ne u sirovoj formi), tako da </a:t>
            </a:r>
            <a:r>
              <a:rPr lang="sr-Latn-CS" b="1" dirty="0"/>
              <a:t>više od dve petine dostavljenih podataka nije upotrebljivo </a:t>
            </a:r>
            <a:r>
              <a:rPr lang="sr-Latn-CS" dirty="0"/>
              <a:t>za kompleksnije analize. </a:t>
            </a:r>
            <a:endParaRPr lang="sr-Latn-CS" dirty="0" smtClean="0"/>
          </a:p>
          <a:p>
            <a:r>
              <a:rPr lang="sr-Latn-CS" dirty="0" smtClean="0"/>
              <a:t>Iako </a:t>
            </a:r>
            <a:r>
              <a:rPr lang="sr-Latn-CS" dirty="0"/>
              <a:t>su na nivou tehničkih službi analiziranih univerziteta ostvareni svi tehnički preduslovi za informacionu integraciju podataka fakulteta sa matičnim univerzitetom, postoje drugi </a:t>
            </a:r>
            <a:r>
              <a:rPr lang="sr-Latn-CS" b="1" dirty="0"/>
              <a:t>„netehnički“ aspekti koji sprečavaju njenu realizaciju</a:t>
            </a:r>
            <a:r>
              <a:rPr lang="sr-Latn-CS" dirty="0"/>
              <a:t>. Pored postojeće inicijative da podaci slede put od fakulteta ka </a:t>
            </a:r>
            <a:r>
              <a:rPr lang="sr-Latn-CS" dirty="0" smtClean="0"/>
              <a:t>matičnom </a:t>
            </a:r>
            <a:r>
              <a:rPr lang="sr-Latn-CS" dirty="0"/>
              <a:t>univerzitetu </a:t>
            </a:r>
            <a:r>
              <a:rPr lang="sr-Latn-CS" b="1" dirty="0"/>
              <a:t>do jedinstvene baze u nadležnom ministarstvu</a:t>
            </a:r>
            <a:r>
              <a:rPr lang="sr-Latn-CS" dirty="0"/>
              <a:t>, ova poslednja iako postoji (mada sa niskim nivoom popunjenosti) se ne upotrebljava.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Zaključci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 lnSpcReduction="20000"/>
          </a:bodyPr>
          <a:lstStyle/>
          <a:p>
            <a:r>
              <a:rPr lang="sr-Latn-CS" dirty="0"/>
              <a:t>Uz nizak nivo integrisanosti baza, postoje i paraleni tokovi istih podataka. Podaci iz ŠV-20 obrasca se dva puta unose u dve različite baze: u okviru visokoškolskih ustanova i u RZS čime se duplira posao i povećavaju troškovi. </a:t>
            </a:r>
            <a:endParaRPr lang="sr-Latn-CS" dirty="0" smtClean="0"/>
          </a:p>
          <a:p>
            <a:r>
              <a:rPr lang="sr-Latn-CS" dirty="0" smtClean="0"/>
              <a:t>Odsek </a:t>
            </a:r>
            <a:r>
              <a:rPr lang="sr-Latn-CS" dirty="0"/>
              <a:t>za poslove učeničkog i studentskog standarda poseduje svoje baze podataka o studentima koji konkurišu za kredite, studentski dom i ishranu. Ove baze nisu integrisane ni na nivou samog Odseka, a podaci koje se u njima nalaze nisu deo baze podataka studenta ni na jednom drugom nivou (fakulteta ili univerziteta).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Zaključci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/>
              <a:t>Podaci koji se odnose na visokoškolske ustanove imaju iste nedostatke kao i oni koji se odnose na studente – nizak stepen ažuriranja i nizak nivo integrisanosti. </a:t>
            </a:r>
            <a:endParaRPr lang="sr-Latn-CS" dirty="0" smtClean="0"/>
          </a:p>
          <a:p>
            <a:r>
              <a:rPr lang="sr-Latn-CS" dirty="0" smtClean="0"/>
              <a:t>Na </a:t>
            </a:r>
            <a:r>
              <a:rPr lang="sr-Latn-CS" dirty="0"/>
              <a:t>nivou fakulteta i univerziteta gotovo da ne postoje podaci koji su korisni za praćanje odnosa ustanove prema osetljivim grupama. </a:t>
            </a:r>
            <a:endParaRPr lang="sr-Latn-CS" dirty="0" smtClean="0"/>
          </a:p>
          <a:p>
            <a:r>
              <a:rPr lang="sr-Latn-CS" dirty="0" smtClean="0"/>
              <a:t>Na </a:t>
            </a:r>
            <a:r>
              <a:rPr lang="sr-Latn-CS" dirty="0"/>
              <a:t>nivou Ministarstva prosvete, nauke i tehnološkog razvoja ovi izveštaji postoje kao deo izveštaja finansiranja ovih grupa. </a:t>
            </a:r>
            <a:endParaRPr lang="sr-Latn-CS" dirty="0" smtClean="0"/>
          </a:p>
          <a:p>
            <a:r>
              <a:rPr lang="sr-Latn-CS" dirty="0" smtClean="0"/>
              <a:t>Iako </a:t>
            </a:r>
            <a:r>
              <a:rPr lang="sr-Latn-CS" dirty="0"/>
              <a:t>postoji zakonski minimum upisa brucoša koji pripadaju osetljivim grupama, on ne postoji npr. kao standard prilikom akreditacije fakulteta.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Zaključci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/>
              <a:t>Najbolji postojeći indikatori za praćenje socio-ekonomskog stanja studenta prikupljaju službe Ministarstva prosvete, nauke i tehnološkog razvoja (Odsek za poslove učeničkog i studentskog standarda) isključivo za svoje svrhe (dodelu kredita i smeštaja u domovima i ishranu u menzama). </a:t>
            </a:r>
            <a:endParaRPr lang="sr-Latn-CS" dirty="0" smtClean="0"/>
          </a:p>
          <a:p>
            <a:r>
              <a:rPr lang="sr-Latn-CS" dirty="0" smtClean="0"/>
              <a:t>Bazom </a:t>
            </a:r>
            <a:r>
              <a:rPr lang="sr-Latn-CS" dirty="0"/>
              <a:t>podataka formiranom u ove svrhe nije obuhvačena celokupna studentska populacija već isključivo oni studenti koji se prijavljuju na konkurse.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</TotalTime>
  <Words>1419</Words>
  <Application>Microsoft Office PowerPoint</Application>
  <PresentationFormat>On-screen Show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Sistem prikupljanja i obrade podataka i izveštavanja o studentima u visokom obrazovanju u Srbiji</vt:lpstr>
      <vt:lpstr>Jednakost pristupa VO i podaci</vt:lpstr>
      <vt:lpstr>Podaci u istraživanju</vt:lpstr>
      <vt:lpstr>Zaključci 1</vt:lpstr>
      <vt:lpstr>Zaključci 2</vt:lpstr>
      <vt:lpstr>Zaključci 3</vt:lpstr>
      <vt:lpstr>Zaključci 4</vt:lpstr>
      <vt:lpstr>Zaključci 5</vt:lpstr>
      <vt:lpstr>Zaključci 6</vt:lpstr>
      <vt:lpstr>Kako dalje?</vt:lpstr>
      <vt:lpstr>Predlog izmene i dopune člana 98 Zakona o visokom obrazovanju</vt:lpstr>
      <vt:lpstr>Predlog formata i dinamike objavljivanja podataka prikupljenih pomoću ŠV-20 </vt:lpstr>
      <vt:lpstr>Sadržaj publikacije o jednakosti pristupa visokom obrazovanju u Srbiji</vt:lpstr>
      <vt:lpstr>Sadržaj publikacije o jednakosti pristupa visokom obrazovanju u Srbiji</vt:lpstr>
      <vt:lpstr>Sadržaj publikacije o jednakosti pristupa visokom obrazovanju u Srbiji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Cvejk</dc:creator>
  <cp:lastModifiedBy>Korisnik</cp:lastModifiedBy>
  <cp:revision>15</cp:revision>
  <dcterms:created xsi:type="dcterms:W3CDTF">2013-11-15T09:31:54Z</dcterms:created>
  <dcterms:modified xsi:type="dcterms:W3CDTF">2015-04-13T22:47:38Z</dcterms:modified>
</cp:coreProperties>
</file>