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0" r:id="rId6"/>
    <p:sldId id="259" r:id="rId7"/>
    <p:sldId id="261"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C7C6FA-6F52-4663-B947-11CDD9078276}" type="datetimeFigureOut">
              <a:rPr lang="en-US" smtClean="0"/>
              <a:pPr/>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6460A-B52E-4F3D-AB01-BCB81650DD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C7C6FA-6F52-4663-B947-11CDD9078276}" type="datetimeFigureOut">
              <a:rPr lang="en-US" smtClean="0"/>
              <a:pPr/>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6460A-B52E-4F3D-AB01-BCB81650DD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C7C6FA-6F52-4663-B947-11CDD9078276}" type="datetimeFigureOut">
              <a:rPr lang="en-US" smtClean="0"/>
              <a:pPr/>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6460A-B52E-4F3D-AB01-BCB81650DD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C7C6FA-6F52-4663-B947-11CDD9078276}" type="datetimeFigureOut">
              <a:rPr lang="en-US" smtClean="0"/>
              <a:pPr/>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6460A-B52E-4F3D-AB01-BCB81650DD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C7C6FA-6F52-4663-B947-11CDD9078276}" type="datetimeFigureOut">
              <a:rPr lang="en-US" smtClean="0"/>
              <a:pPr/>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6460A-B52E-4F3D-AB01-BCB81650DD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C7C6FA-6F52-4663-B947-11CDD9078276}" type="datetimeFigureOut">
              <a:rPr lang="en-US" smtClean="0"/>
              <a:pPr/>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6460A-B52E-4F3D-AB01-BCB81650DD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C7C6FA-6F52-4663-B947-11CDD9078276}" type="datetimeFigureOut">
              <a:rPr lang="en-US" smtClean="0"/>
              <a:pPr/>
              <a:t>4/16/2015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36460A-B52E-4F3D-AB01-BCB81650DD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C7C6FA-6F52-4663-B947-11CDD9078276}" type="datetimeFigureOut">
              <a:rPr lang="en-US" smtClean="0"/>
              <a:pPr/>
              <a:t>4/16/2015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36460A-B52E-4F3D-AB01-BCB81650DD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7C6FA-6F52-4663-B947-11CDD9078276}" type="datetimeFigureOut">
              <a:rPr lang="en-US" smtClean="0"/>
              <a:pPr/>
              <a:t>4/16/2015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36460A-B52E-4F3D-AB01-BCB81650DD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C7C6FA-6F52-4663-B947-11CDD9078276}" type="datetimeFigureOut">
              <a:rPr lang="en-US" smtClean="0"/>
              <a:pPr/>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6460A-B52E-4F3D-AB01-BCB81650DD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C7C6FA-6F52-4663-B947-11CDD9078276}" type="datetimeFigureOut">
              <a:rPr lang="en-US" smtClean="0"/>
              <a:pPr/>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6460A-B52E-4F3D-AB01-BCB81650DD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C7C6FA-6F52-4663-B947-11CDD9078276}" type="datetimeFigureOut">
              <a:rPr lang="en-US" smtClean="0"/>
              <a:pPr/>
              <a:t>4/16/2015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6460A-B52E-4F3D-AB01-BCB81650DD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equied.ni.ac.rs/images/equied_logo.png"/>
          <p:cNvPicPr/>
          <p:nvPr/>
        </p:nvPicPr>
        <p:blipFill>
          <a:blip r:embed="rId2" cstate="print"/>
          <a:srcRect/>
          <a:stretch>
            <a:fillRect/>
          </a:stretch>
        </p:blipFill>
        <p:spPr bwMode="auto">
          <a:xfrm>
            <a:off x="3200400" y="457200"/>
            <a:ext cx="2579535" cy="2799522"/>
          </a:xfrm>
          <a:prstGeom prst="rect">
            <a:avLst/>
          </a:prstGeom>
          <a:noFill/>
          <a:ln w="9525">
            <a:noFill/>
            <a:miter lim="800000"/>
            <a:headEnd/>
            <a:tailEnd/>
          </a:ln>
        </p:spPr>
      </p:pic>
      <p:sp>
        <p:nvSpPr>
          <p:cNvPr id="12289" name="Rectangle 1"/>
          <p:cNvSpPr>
            <a:spLocks noChangeArrowheads="1"/>
          </p:cNvSpPr>
          <p:nvPr/>
        </p:nvSpPr>
        <p:spPr bwMode="auto">
          <a:xfrm>
            <a:off x="1368317" y="3518356"/>
            <a:ext cx="6567824" cy="224676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i="0" u="none" strike="noStrike" cap="none" normalizeH="0" baseline="0" dirty="0" smtClean="0">
                <a:ln>
                  <a:noFill/>
                </a:ln>
                <a:solidFill>
                  <a:schemeClr val="tx1"/>
                </a:solidFill>
                <a:effectLst/>
                <a:latin typeface="Arial" pitchFamily="34" charset="0"/>
                <a:ea typeface="Calibri" pitchFamily="34" charset="0"/>
                <a:cs typeface="Calibri" pitchFamily="34" charset="0"/>
              </a:rPr>
              <a:t>TEMPUS </a:t>
            </a:r>
            <a:r>
              <a:rPr kumimoji="0" lang="en-US" sz="4000" i="0" u="none" strike="noStrike" cap="none" normalizeH="0" baseline="0" dirty="0" err="1" smtClean="0">
                <a:ln>
                  <a:noFill/>
                </a:ln>
                <a:solidFill>
                  <a:schemeClr val="tx1"/>
                </a:solidFill>
                <a:effectLst/>
                <a:latin typeface="Arial" pitchFamily="34" charset="0"/>
                <a:ea typeface="Calibri" pitchFamily="34" charset="0"/>
                <a:cs typeface="Calibri" pitchFamily="34" charset="0"/>
              </a:rPr>
              <a:t>projekat</a:t>
            </a:r>
            <a:r>
              <a:rPr kumimoji="0" lang="en-US" sz="4000" i="0" u="none" strike="noStrike" cap="none" normalizeH="0" baseline="0" dirty="0" smtClean="0">
                <a:ln>
                  <a:noFill/>
                </a:ln>
                <a:solidFill>
                  <a:schemeClr val="tx1"/>
                </a:solidFill>
                <a:effectLst/>
                <a:latin typeface="Arial" pitchFamily="34" charset="0"/>
                <a:ea typeface="Calibri" pitchFamily="34" charset="0"/>
                <a:cs typeface="Calibri" pitchFamily="34" charset="0"/>
              </a:rPr>
              <a:t> EQUI-ED</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sr-Latn-RS" sz="2800" b="1" dirty="0" smtClean="0">
                <a:latin typeface="Arial" pitchFamily="34" charset="0"/>
                <a:ea typeface="Calibri" pitchFamily="34" charset="0"/>
                <a:cs typeface="Calibri" pitchFamily="34" charset="0"/>
              </a:rPr>
              <a:t>ZAVRŠNA KONFERENCIJA</a:t>
            </a:r>
            <a:endParaRPr kumimoji="0" lang="sr-Latn-RS" sz="2800" b="1" i="0" u="none" strike="noStrike" cap="none" normalizeH="0" baseline="0" dirty="0" smtClean="0">
              <a:ln>
                <a:noFill/>
              </a:ln>
              <a:solidFill>
                <a:schemeClr val="tx1"/>
              </a:solidFill>
              <a:effectLst/>
              <a:latin typeface="Arial" pitchFamily="34" charset="0"/>
              <a:ea typeface="Calibri" pitchFamily="34" charset="0"/>
              <a:cs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sr-Latn-RS" sz="2800" b="1" dirty="0" smtClean="0">
              <a:latin typeface="Arial" pitchFamily="34" charset="0"/>
              <a:ea typeface="Calibri" pitchFamily="34" charset="0"/>
              <a:cs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r-Latn-RS" sz="2800" b="1" i="0" u="none" strike="noStrike" cap="none" normalizeH="0" baseline="0" dirty="0" smtClean="0">
                <a:ln>
                  <a:noFill/>
                </a:ln>
                <a:solidFill>
                  <a:schemeClr val="tx1"/>
                </a:solidFill>
                <a:effectLst/>
                <a:latin typeface="Arial" pitchFamily="34" charset="0"/>
                <a:cs typeface="Arial" pitchFamily="34" charset="0"/>
              </a:rPr>
              <a:t>Univerzitet</a:t>
            </a:r>
            <a:r>
              <a:rPr kumimoji="0" lang="sr-Latn-RS" sz="2800" b="1" i="0" u="none" strike="noStrike" cap="none" normalizeH="0" dirty="0" smtClean="0">
                <a:ln>
                  <a:noFill/>
                </a:ln>
                <a:solidFill>
                  <a:schemeClr val="tx1"/>
                </a:solidFill>
                <a:effectLst/>
                <a:latin typeface="Arial" pitchFamily="34" charset="0"/>
                <a:cs typeface="Arial" pitchFamily="34" charset="0"/>
              </a:rPr>
              <a:t> u Nišu, </a:t>
            </a:r>
            <a:r>
              <a:rPr kumimoji="0" lang="sr-Latn-RS" sz="2800" b="1" i="0" u="none" strike="noStrike" cap="none" normalizeH="0" dirty="0" smtClean="0">
                <a:ln>
                  <a:noFill/>
                </a:ln>
                <a:solidFill>
                  <a:schemeClr val="tx1"/>
                </a:solidFill>
                <a:effectLst/>
                <a:latin typeface="Arial" pitchFamily="34" charset="0"/>
                <a:cs typeface="Arial" pitchFamily="34" charset="0"/>
              </a:rPr>
              <a:t>14.04.2015</a:t>
            </a:r>
            <a:endParaRPr kumimoji="0" lang="en-US" sz="4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Predlog za uspostavljanje službe podrške studentima</a:t>
            </a:r>
            <a:endParaRPr lang="en-US" dirty="0"/>
          </a:p>
        </p:txBody>
      </p:sp>
      <p:sp>
        <p:nvSpPr>
          <p:cNvPr id="3" name="Content Placeholder 2"/>
          <p:cNvSpPr>
            <a:spLocks noGrp="1"/>
          </p:cNvSpPr>
          <p:nvPr>
            <p:ph idx="1"/>
          </p:nvPr>
        </p:nvSpPr>
        <p:spPr>
          <a:xfrm>
            <a:off x="457200" y="1600200"/>
            <a:ext cx="8686800" cy="5257800"/>
          </a:xfrm>
        </p:spPr>
        <p:txBody>
          <a:bodyPr>
            <a:normAutofit fontScale="70000" lnSpcReduction="20000"/>
          </a:bodyPr>
          <a:lstStyle/>
          <a:p>
            <a:pPr>
              <a:buNone/>
            </a:pPr>
            <a:r>
              <a:rPr lang="sr-Latn-CS" dirty="0" smtClean="0"/>
              <a:t>Predlažemo uspostavljanje službe za podršku studentima koja bi imala nadležnosti podeljene između fakulteta i univerziteta (osim u slučaju Državnog Univerziteta u Novom Pazaru). Služba bi bila usmerena na podršku:</a:t>
            </a:r>
            <a:endParaRPr lang="en-US" dirty="0" smtClean="0"/>
          </a:p>
          <a:p>
            <a:pPr lvl="0"/>
            <a:r>
              <a:rPr lang="sr-Latn-CS" dirty="0" smtClean="0"/>
              <a:t>Studentima sa hendikepom (ova komponenta nije posebno razrađivana u okvirima ovog početnog izveštaja), </a:t>
            </a:r>
            <a:endParaRPr lang="en-US" dirty="0" smtClean="0"/>
          </a:p>
          <a:p>
            <a:pPr lvl="0"/>
            <a:r>
              <a:rPr lang="sr-Latn-CS" dirty="0" smtClean="0"/>
              <a:t>Studentima iz manjinskih grupa,</a:t>
            </a:r>
            <a:endParaRPr lang="en-US" dirty="0" smtClean="0"/>
          </a:p>
          <a:p>
            <a:pPr lvl="0"/>
            <a:r>
              <a:rPr lang="sr-Latn-CS" dirty="0" smtClean="0"/>
              <a:t>Studentima lošeg materijalnog stanja,</a:t>
            </a:r>
            <a:endParaRPr lang="en-US" dirty="0" smtClean="0"/>
          </a:p>
          <a:p>
            <a:pPr lvl="0"/>
            <a:r>
              <a:rPr lang="sr-Latn-CS" dirty="0" smtClean="0"/>
              <a:t>Studentima koji se suočavaju sa teškoćama tokom studiranja koje su prouzrokovane nekim od sledećih faktora: niži socio-ekonomski status; potiču iz drugih sredina, odnosno, nisu rođeni u univerzitetskom centru; imaju teškoće u prilagođavanju novoj sredini i učenju; dolaze iz porodica u kojima nijedan od roditelja nema univerzitetsku diplomu i sl.</a:t>
            </a:r>
            <a:endParaRPr lang="en-US" dirty="0" smtClean="0"/>
          </a:p>
          <a:p>
            <a:r>
              <a:rPr lang="sr-Latn-CS" dirty="0" smtClean="0"/>
              <a:t>Maturantima iz društvenih grupa koje su podzastupljene u sistemu visokog obrazovanja (đaci sa hendikepom, iz manjinskih grupa, sa sela, iz srednjih stručnih škola, iz siromašnih porodica i sl.)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Mandat službi za podršku studentima</a:t>
            </a:r>
            <a:endParaRPr lang="en-US" dirty="0"/>
          </a:p>
        </p:txBody>
      </p:sp>
      <p:sp>
        <p:nvSpPr>
          <p:cNvPr id="3" name="Content Placeholder 2"/>
          <p:cNvSpPr>
            <a:spLocks noGrp="1"/>
          </p:cNvSpPr>
          <p:nvPr>
            <p:ph idx="1"/>
          </p:nvPr>
        </p:nvSpPr>
        <p:spPr>
          <a:xfrm>
            <a:off x="457200" y="1600200"/>
            <a:ext cx="8686800" cy="5257800"/>
          </a:xfrm>
        </p:spPr>
        <p:txBody>
          <a:bodyPr>
            <a:normAutofit fontScale="70000" lnSpcReduction="20000"/>
          </a:bodyPr>
          <a:lstStyle/>
          <a:p>
            <a:pPr>
              <a:buNone/>
            </a:pPr>
            <a:r>
              <a:rPr lang="sr-Latn-CS" dirty="0" smtClean="0"/>
              <a:t>Informativne usluge podrazumevaju davanje informacija o sledećim oblastima:</a:t>
            </a:r>
            <a:endParaRPr lang="en-US" dirty="0" smtClean="0"/>
          </a:p>
          <a:p>
            <a:pPr lvl="0"/>
            <a:r>
              <a:rPr lang="sr-Latn-CS" dirty="0" smtClean="0"/>
              <a:t>Unapređenje studentskog standarda. </a:t>
            </a:r>
            <a:endParaRPr lang="en-US" dirty="0" smtClean="0"/>
          </a:p>
          <a:p>
            <a:pPr lvl="0"/>
            <a:r>
              <a:rPr lang="sr-Latn-CS" dirty="0" smtClean="0"/>
              <a:t>Početna orijentacija. </a:t>
            </a:r>
            <a:endParaRPr lang="en-US" dirty="0" smtClean="0"/>
          </a:p>
          <a:p>
            <a:pPr lvl="0"/>
            <a:r>
              <a:rPr lang="sr-Latn-CS" dirty="0" smtClean="0"/>
              <a:t>Upućivanje na druge dostupne usluge.</a:t>
            </a:r>
            <a:endParaRPr lang="en-US" dirty="0" smtClean="0"/>
          </a:p>
          <a:p>
            <a:pPr lvl="0"/>
            <a:r>
              <a:rPr lang="sr-Latn-CS" dirty="0" smtClean="0"/>
              <a:t>Zastupanje studenata po pitanjima studiranja i studentskog standarda pred relevantnim organizacijama i institucijama.</a:t>
            </a:r>
            <a:endParaRPr lang="en-US" dirty="0" smtClean="0"/>
          </a:p>
          <a:p>
            <a:pPr lvl="0"/>
            <a:r>
              <a:rPr lang="sr-Latn-CS" dirty="0" smtClean="0"/>
              <a:t>Informisanje nastavnog osoblja o prilagođavanju potrebama studenata iz pojedinih ciljnih grupa (ove aktivnosti treba usaglasiti sa postojećim aktivnostima unapređenja pedagoških kvalifikacija nastavnika).  </a:t>
            </a:r>
            <a:endParaRPr lang="en-US" dirty="0" smtClean="0"/>
          </a:p>
          <a:p>
            <a:pPr>
              <a:buNone/>
            </a:pPr>
            <a:r>
              <a:rPr lang="sr-Latn-CS" dirty="0" smtClean="0"/>
              <a:t>Savetodavne usluge podrazumevaju, pre svega, pružanje psiho-socijalne podrške studentima. Na osnovu podataka dobijenih intervjuima i fokus grupnom diskusijom, sledeće oblasti podrške pokazuju se kao posebno važne:</a:t>
            </a:r>
            <a:endParaRPr lang="en-US" dirty="0" smtClean="0"/>
          </a:p>
          <a:p>
            <a:pPr lvl="0"/>
            <a:r>
              <a:rPr lang="sr-Latn-CS" dirty="0" smtClean="0"/>
              <a:t>Psihološko savetovalište.</a:t>
            </a:r>
            <a:endParaRPr lang="en-US" dirty="0" smtClean="0"/>
          </a:p>
          <a:p>
            <a:r>
              <a:rPr lang="sr-Latn-CS" dirty="0" smtClean="0"/>
              <a:t>Pomoć u učenju.</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Latn-RS" dirty="0" smtClean="0"/>
              <a:t>Podela mandata fakulteti – univerzitet</a:t>
            </a:r>
            <a:br>
              <a:rPr lang="sr-Latn-RS" dirty="0" smtClean="0"/>
            </a:br>
            <a:r>
              <a:rPr lang="sr-Latn-RS" dirty="0" smtClean="0"/>
              <a:t>informisanje</a:t>
            </a:r>
            <a:endParaRPr lang="en-US" dirty="0"/>
          </a:p>
        </p:txBody>
      </p:sp>
      <p:graphicFrame>
        <p:nvGraphicFramePr>
          <p:cNvPr id="5" name="Table 4"/>
          <p:cNvGraphicFramePr>
            <a:graphicFrameLocks noGrp="1"/>
          </p:cNvGraphicFramePr>
          <p:nvPr/>
        </p:nvGraphicFramePr>
        <p:xfrm>
          <a:off x="152400" y="1600200"/>
          <a:ext cx="8610600" cy="5257800"/>
        </p:xfrm>
        <a:graphic>
          <a:graphicData uri="http://schemas.openxmlformats.org/drawingml/2006/table">
            <a:tbl>
              <a:tblPr/>
              <a:tblGrid>
                <a:gridCol w="152400"/>
                <a:gridCol w="914400"/>
                <a:gridCol w="381000"/>
                <a:gridCol w="7162800"/>
              </a:tblGrid>
              <a:tr h="99122">
                <a:tc>
                  <a:txBody>
                    <a:bodyPr/>
                    <a:lstStyle/>
                    <a:p>
                      <a:pPr marL="0" marR="0" algn="just">
                        <a:lnSpc>
                          <a:spcPct val="115000"/>
                        </a:lnSpc>
                        <a:spcBef>
                          <a:spcPts val="0"/>
                        </a:spcBef>
                        <a:spcAft>
                          <a:spcPts val="0"/>
                        </a:spcAft>
                      </a:pPr>
                      <a:endParaRPr lang="sr-Latn-CS" sz="300" dirty="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just">
                        <a:lnSpc>
                          <a:spcPct val="115000"/>
                        </a:lnSpc>
                        <a:spcBef>
                          <a:spcPts val="0"/>
                        </a:spcBef>
                        <a:spcAft>
                          <a:spcPts val="0"/>
                        </a:spcAft>
                      </a:pPr>
                      <a:r>
                        <a:rPr lang="sr-Latn-CS" sz="1200">
                          <a:latin typeface="Calibri"/>
                          <a:ea typeface="Calibri"/>
                          <a:cs typeface="Times New Roman"/>
                        </a:rPr>
                        <a:t>Aktivnost </a:t>
                      </a:r>
                      <a:endParaRPr lang="en-US" sz="120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just">
                        <a:lnSpc>
                          <a:spcPct val="115000"/>
                        </a:lnSpc>
                        <a:spcBef>
                          <a:spcPts val="0"/>
                        </a:spcBef>
                        <a:spcAft>
                          <a:spcPts val="0"/>
                        </a:spcAft>
                      </a:pPr>
                      <a:r>
                        <a:rPr lang="sr-Latn-CS" sz="1200" dirty="0" smtClean="0">
                          <a:latin typeface="Calibri"/>
                          <a:ea typeface="Calibri"/>
                          <a:cs typeface="Times New Roman"/>
                        </a:rPr>
                        <a:t>Nivo</a:t>
                      </a:r>
                      <a:endParaRPr lang="en-US" sz="1200" dirty="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just">
                        <a:lnSpc>
                          <a:spcPct val="115000"/>
                        </a:lnSpc>
                        <a:spcBef>
                          <a:spcPts val="0"/>
                        </a:spcBef>
                        <a:spcAft>
                          <a:spcPts val="0"/>
                        </a:spcAft>
                      </a:pPr>
                      <a:r>
                        <a:rPr lang="sr-Latn-CS" sz="1200" dirty="0">
                          <a:latin typeface="Calibri"/>
                          <a:ea typeface="Calibri"/>
                          <a:cs typeface="Times New Roman"/>
                        </a:rPr>
                        <a:t>Obrazloženje i komentar </a:t>
                      </a:r>
                      <a:endParaRPr lang="en-US" sz="1200" dirty="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594732">
                <a:tc rowSpan="5">
                  <a:txBody>
                    <a:bodyPr/>
                    <a:lstStyle/>
                    <a:p>
                      <a:pPr marL="71755" marR="71755" algn="ctr">
                        <a:lnSpc>
                          <a:spcPct val="115000"/>
                        </a:lnSpc>
                        <a:spcBef>
                          <a:spcPts val="0"/>
                        </a:spcBef>
                        <a:spcAft>
                          <a:spcPts val="0"/>
                        </a:spcAft>
                      </a:pPr>
                      <a:r>
                        <a:rPr lang="sr-Latn-CS" sz="300">
                          <a:latin typeface="Calibri"/>
                          <a:ea typeface="Calibri"/>
                          <a:cs typeface="Times New Roman"/>
                        </a:rPr>
                        <a:t>Informativne usluge</a:t>
                      </a:r>
                      <a:endParaRPr lang="en-US" sz="300">
                        <a:latin typeface="Calibri"/>
                        <a:ea typeface="Calibri"/>
                        <a:cs typeface="Times New Roman"/>
                      </a:endParaRPr>
                    </a:p>
                  </a:txBody>
                  <a:tcPr marL="17630" marR="1763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just">
                        <a:lnSpc>
                          <a:spcPct val="115000"/>
                        </a:lnSpc>
                        <a:spcBef>
                          <a:spcPts val="0"/>
                        </a:spcBef>
                        <a:spcAft>
                          <a:spcPts val="0"/>
                        </a:spcAft>
                      </a:pPr>
                      <a:r>
                        <a:rPr lang="sr-Latn-CS" sz="1200">
                          <a:latin typeface="Calibri"/>
                          <a:ea typeface="Calibri"/>
                          <a:cs typeface="Times New Roman"/>
                        </a:rPr>
                        <a:t>Informisanje o studentskom standardu</a:t>
                      </a:r>
                      <a:endParaRPr lang="en-US" sz="120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sr-Latn-CS" sz="1200">
                          <a:latin typeface="Calibri"/>
                          <a:ea typeface="Calibri"/>
                          <a:cs typeface="Times New Roman"/>
                        </a:rPr>
                        <a:t>F</a:t>
                      </a:r>
                      <a:endParaRPr lang="en-US" sz="120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15000"/>
                        </a:lnSpc>
                        <a:spcBef>
                          <a:spcPts val="0"/>
                        </a:spcBef>
                        <a:spcAft>
                          <a:spcPts val="0"/>
                        </a:spcAft>
                        <a:buFont typeface="Symbol"/>
                        <a:buChar char=""/>
                      </a:pPr>
                      <a:r>
                        <a:rPr lang="sr-Latn-CS" sz="1200" dirty="0">
                          <a:latin typeface="Calibri"/>
                          <a:ea typeface="Calibri"/>
                          <a:cs typeface="Times New Roman"/>
                        </a:rPr>
                        <a:t>Najveći broj olakšica dobija se od fakulteta</a:t>
                      </a:r>
                      <a:endParaRPr lang="en-US" sz="1200" dirty="0">
                        <a:latin typeface="Calibri"/>
                        <a:ea typeface="Calibri"/>
                        <a:cs typeface="Times New Roman"/>
                      </a:endParaRPr>
                    </a:p>
                    <a:p>
                      <a:pPr marL="342900" marR="0" lvl="0" indent="-342900" algn="just">
                        <a:lnSpc>
                          <a:spcPct val="115000"/>
                        </a:lnSpc>
                        <a:spcBef>
                          <a:spcPts val="0"/>
                        </a:spcBef>
                        <a:spcAft>
                          <a:spcPts val="0"/>
                        </a:spcAft>
                        <a:buFont typeface="Symbol"/>
                        <a:buChar char=""/>
                      </a:pPr>
                      <a:r>
                        <a:rPr lang="sr-Latn-CS" sz="1200" dirty="0">
                          <a:latin typeface="Calibri"/>
                          <a:ea typeface="Calibri"/>
                          <a:cs typeface="Times New Roman"/>
                        </a:rPr>
                        <a:t>Brucoši imaju kontakt sa fakultetom, ali ne i sa univerzitetom </a:t>
                      </a:r>
                      <a:endParaRPr lang="en-US" sz="1200" dirty="0">
                        <a:latin typeface="Calibri"/>
                        <a:ea typeface="Calibri"/>
                        <a:cs typeface="Times New Roman"/>
                      </a:endParaRPr>
                    </a:p>
                    <a:p>
                      <a:pPr marL="342900" marR="0" lvl="0" indent="-342900" algn="just">
                        <a:lnSpc>
                          <a:spcPct val="115000"/>
                        </a:lnSpc>
                        <a:spcBef>
                          <a:spcPts val="0"/>
                        </a:spcBef>
                        <a:spcAft>
                          <a:spcPts val="0"/>
                        </a:spcAft>
                        <a:buFont typeface="Symbol"/>
                        <a:buChar char=""/>
                      </a:pPr>
                      <a:r>
                        <a:rPr lang="sr-Latn-CS" sz="1200" dirty="0">
                          <a:latin typeface="Calibri"/>
                          <a:ea typeface="Calibri"/>
                          <a:cs typeface="Times New Roman"/>
                        </a:rPr>
                        <a:t>Jednostavna usluga koja se može administrirati na webu ili Facebook-u</a:t>
                      </a:r>
                      <a:endParaRPr lang="en-US" sz="1200" dirty="0">
                        <a:latin typeface="Calibri"/>
                        <a:ea typeface="Calibri"/>
                        <a:cs typeface="Times New Roman"/>
                      </a:endParaRPr>
                    </a:p>
                    <a:p>
                      <a:pPr marL="342900" marR="0" lvl="0" indent="-342900" algn="just">
                        <a:lnSpc>
                          <a:spcPct val="115000"/>
                        </a:lnSpc>
                        <a:spcBef>
                          <a:spcPts val="0"/>
                        </a:spcBef>
                        <a:spcAft>
                          <a:spcPts val="0"/>
                        </a:spcAft>
                        <a:buFont typeface="Symbol"/>
                        <a:buChar char=""/>
                      </a:pPr>
                      <a:r>
                        <a:rPr lang="sr-Latn-CS" sz="1200" dirty="0">
                          <a:latin typeface="Calibri"/>
                          <a:ea typeface="Calibri"/>
                          <a:cs typeface="Times New Roman"/>
                        </a:rPr>
                        <a:t>Ne oslanjati se na šalterske službe i studentske organizacije, jer sva iskustva pokazuju da oni nisu adekvatan resurs za ove aktivnosti </a:t>
                      </a:r>
                      <a:endParaRPr lang="en-US" sz="1200" dirty="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2098">
                <a:tc vMerge="1">
                  <a:txBody>
                    <a:bodyPr/>
                    <a:lstStyle/>
                    <a:p>
                      <a:endParaRPr lang="en-US"/>
                    </a:p>
                  </a:txBody>
                  <a:tcPr/>
                </a:tc>
                <a:tc>
                  <a:txBody>
                    <a:bodyPr/>
                    <a:lstStyle/>
                    <a:p>
                      <a:pPr marL="0" marR="0" algn="just">
                        <a:lnSpc>
                          <a:spcPct val="115000"/>
                        </a:lnSpc>
                        <a:spcBef>
                          <a:spcPts val="0"/>
                        </a:spcBef>
                        <a:spcAft>
                          <a:spcPts val="0"/>
                        </a:spcAft>
                      </a:pPr>
                      <a:r>
                        <a:rPr lang="sr-Latn-CS" sz="1200">
                          <a:latin typeface="Calibri"/>
                          <a:ea typeface="Calibri"/>
                          <a:cs typeface="Times New Roman"/>
                        </a:rPr>
                        <a:t>Početna orijentacija </a:t>
                      </a:r>
                      <a:endParaRPr lang="en-US" sz="120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sr-Latn-CS" sz="1200">
                          <a:latin typeface="Calibri"/>
                          <a:ea typeface="Calibri"/>
                          <a:cs typeface="Times New Roman"/>
                        </a:rPr>
                        <a:t>F</a:t>
                      </a:r>
                      <a:endParaRPr lang="en-US" sz="120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15000"/>
                        </a:lnSpc>
                        <a:spcBef>
                          <a:spcPts val="0"/>
                        </a:spcBef>
                        <a:spcAft>
                          <a:spcPts val="0"/>
                        </a:spcAft>
                        <a:buFont typeface="Symbol"/>
                        <a:buChar char=""/>
                      </a:pPr>
                      <a:r>
                        <a:rPr lang="sr-Latn-CS" sz="1200">
                          <a:latin typeface="Calibri"/>
                          <a:ea typeface="Calibri"/>
                          <a:cs typeface="Times New Roman"/>
                        </a:rPr>
                        <a:t>Brucoši imaju kontakt sa fakultetom, ali ne i sa univerzitetom </a:t>
                      </a:r>
                      <a:endParaRPr lang="en-US" sz="1200">
                        <a:latin typeface="Calibri"/>
                        <a:ea typeface="Calibri"/>
                        <a:cs typeface="Times New Roman"/>
                      </a:endParaRPr>
                    </a:p>
                    <a:p>
                      <a:pPr marL="342900" marR="0" lvl="0" indent="-342900" algn="just">
                        <a:lnSpc>
                          <a:spcPct val="115000"/>
                        </a:lnSpc>
                        <a:spcBef>
                          <a:spcPts val="0"/>
                        </a:spcBef>
                        <a:spcAft>
                          <a:spcPts val="0"/>
                        </a:spcAft>
                        <a:buFont typeface="Symbol"/>
                        <a:buChar char=""/>
                      </a:pPr>
                      <a:r>
                        <a:rPr lang="sr-Latn-CS" sz="1200">
                          <a:latin typeface="Calibri"/>
                          <a:ea typeface="Calibri"/>
                          <a:cs typeface="Times New Roman"/>
                        </a:rPr>
                        <a:t>Informacije se odnose na detalje o fakultetskom životu i radu za koje je najbolje da budu dostupne upravo na fakultetu</a:t>
                      </a:r>
                      <a:endParaRPr lang="en-US" sz="1200">
                        <a:latin typeface="Calibri"/>
                        <a:ea typeface="Calibri"/>
                        <a:cs typeface="Times New Roman"/>
                      </a:endParaRPr>
                    </a:p>
                    <a:p>
                      <a:pPr marL="342900" marR="0" lvl="0" indent="-342900" algn="just">
                        <a:lnSpc>
                          <a:spcPct val="115000"/>
                        </a:lnSpc>
                        <a:spcBef>
                          <a:spcPts val="0"/>
                        </a:spcBef>
                        <a:spcAft>
                          <a:spcPts val="0"/>
                        </a:spcAft>
                        <a:buFont typeface="Symbol"/>
                        <a:buChar char=""/>
                      </a:pPr>
                      <a:r>
                        <a:rPr lang="sr-Latn-CS" sz="1200">
                          <a:latin typeface="Calibri"/>
                          <a:ea typeface="Calibri"/>
                          <a:cs typeface="Times New Roman"/>
                        </a:rPr>
                        <a:t>Jednostavna usluga koja se može administrirati na webu ili Facebook-u</a:t>
                      </a:r>
                      <a:endParaRPr lang="en-US" sz="1200">
                        <a:latin typeface="Calibri"/>
                        <a:ea typeface="Calibri"/>
                        <a:cs typeface="Times New Roman"/>
                      </a:endParaRPr>
                    </a:p>
                    <a:p>
                      <a:pPr marL="342900" marR="0" lvl="0" indent="-342900" algn="just">
                        <a:lnSpc>
                          <a:spcPct val="115000"/>
                        </a:lnSpc>
                        <a:spcBef>
                          <a:spcPts val="0"/>
                        </a:spcBef>
                        <a:spcAft>
                          <a:spcPts val="0"/>
                        </a:spcAft>
                        <a:buFont typeface="Symbol"/>
                        <a:buChar char=""/>
                      </a:pPr>
                      <a:r>
                        <a:rPr lang="sr-Latn-CS" sz="1200">
                          <a:latin typeface="Calibri"/>
                          <a:ea typeface="Calibri"/>
                          <a:cs typeface="Times New Roman"/>
                        </a:rPr>
                        <a:t>Ne oslanjati se na šalterske službe i studentske organizacije, jer sva iskustva pokazuju da oni nisu adekvatan resurs za ove aktivnosti</a:t>
                      </a:r>
                      <a:endParaRPr lang="en-US" sz="1200">
                        <a:latin typeface="Calibri"/>
                        <a:ea typeface="Calibri"/>
                        <a:cs typeface="Times New Roman"/>
                      </a:endParaRPr>
                    </a:p>
                    <a:p>
                      <a:pPr marL="342900" marR="0" lvl="0" indent="-342900" algn="just">
                        <a:lnSpc>
                          <a:spcPct val="115000"/>
                        </a:lnSpc>
                        <a:spcBef>
                          <a:spcPts val="0"/>
                        </a:spcBef>
                        <a:spcAft>
                          <a:spcPts val="0"/>
                        </a:spcAft>
                        <a:buFont typeface="Symbol"/>
                        <a:buChar char=""/>
                      </a:pPr>
                      <a:r>
                        <a:rPr lang="sr-Latn-CS" sz="1200">
                          <a:latin typeface="Calibri"/>
                          <a:ea typeface="Calibri"/>
                          <a:cs typeface="Times New Roman"/>
                        </a:rPr>
                        <a:t>U perspektivi postepeno uvlačiti studentske organizacije u ovaj proces i postepeno prenositi deo funkcija na njih</a:t>
                      </a:r>
                      <a:endParaRPr lang="en-US" sz="120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366">
                <a:tc vMerge="1">
                  <a:txBody>
                    <a:bodyPr/>
                    <a:lstStyle/>
                    <a:p>
                      <a:endParaRPr lang="en-US"/>
                    </a:p>
                  </a:txBody>
                  <a:tcPr/>
                </a:tc>
                <a:tc>
                  <a:txBody>
                    <a:bodyPr/>
                    <a:lstStyle/>
                    <a:p>
                      <a:pPr marL="0" marR="0" algn="just">
                        <a:lnSpc>
                          <a:spcPct val="115000"/>
                        </a:lnSpc>
                        <a:spcBef>
                          <a:spcPts val="0"/>
                        </a:spcBef>
                        <a:spcAft>
                          <a:spcPts val="0"/>
                        </a:spcAft>
                      </a:pPr>
                      <a:r>
                        <a:rPr lang="sr-Latn-CS" sz="1200">
                          <a:latin typeface="Calibri"/>
                          <a:ea typeface="Calibri"/>
                          <a:cs typeface="Times New Roman"/>
                        </a:rPr>
                        <a:t>Upućivanje na druge usluge</a:t>
                      </a:r>
                      <a:endParaRPr lang="en-US" sz="120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sr-Latn-CS" sz="1200">
                          <a:latin typeface="Calibri"/>
                          <a:ea typeface="Calibri"/>
                          <a:cs typeface="Times New Roman"/>
                        </a:rPr>
                        <a:t>F</a:t>
                      </a:r>
                      <a:endParaRPr lang="en-US" sz="120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15000"/>
                        </a:lnSpc>
                        <a:spcBef>
                          <a:spcPts val="0"/>
                        </a:spcBef>
                        <a:spcAft>
                          <a:spcPts val="0"/>
                        </a:spcAft>
                        <a:buFont typeface="Symbol"/>
                        <a:buChar char=""/>
                      </a:pPr>
                      <a:r>
                        <a:rPr lang="sr-Latn-CS" sz="1200">
                          <a:latin typeface="Calibri"/>
                          <a:ea typeface="Calibri"/>
                          <a:cs typeface="Times New Roman"/>
                        </a:rPr>
                        <a:t>Budući da postoje dobri razlozi da se savetodavne i psihološke usluge uspostave na nivou univerziteta, upućivanje na te usluge ili informisanje o njima treba da bude na nivou fakulteta.</a:t>
                      </a:r>
                      <a:endParaRPr lang="en-US" sz="120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4732">
                <a:tc vMerge="1">
                  <a:txBody>
                    <a:bodyPr/>
                    <a:lstStyle/>
                    <a:p>
                      <a:endParaRPr lang="en-US"/>
                    </a:p>
                  </a:txBody>
                  <a:tcPr/>
                </a:tc>
                <a:tc>
                  <a:txBody>
                    <a:bodyPr/>
                    <a:lstStyle/>
                    <a:p>
                      <a:pPr marL="0" marR="0" algn="just">
                        <a:lnSpc>
                          <a:spcPct val="115000"/>
                        </a:lnSpc>
                        <a:spcBef>
                          <a:spcPts val="0"/>
                        </a:spcBef>
                        <a:spcAft>
                          <a:spcPts val="0"/>
                        </a:spcAft>
                      </a:pPr>
                      <a:r>
                        <a:rPr lang="sr-Latn-CS" sz="1200">
                          <a:latin typeface="Calibri"/>
                          <a:ea typeface="Calibri"/>
                          <a:cs typeface="Times New Roman"/>
                        </a:rPr>
                        <a:t>Informisanje nastavnog osoblja </a:t>
                      </a:r>
                      <a:endParaRPr lang="en-US" sz="120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sr-Latn-CS" sz="1200">
                          <a:latin typeface="Calibri"/>
                          <a:ea typeface="Calibri"/>
                          <a:cs typeface="Times New Roman"/>
                        </a:rPr>
                        <a:t>U</a:t>
                      </a:r>
                      <a:endParaRPr lang="en-US" sz="120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15000"/>
                        </a:lnSpc>
                        <a:spcBef>
                          <a:spcPts val="0"/>
                        </a:spcBef>
                        <a:spcAft>
                          <a:spcPts val="0"/>
                        </a:spcAft>
                        <a:buFont typeface="Symbol"/>
                        <a:buChar char=""/>
                      </a:pPr>
                      <a:r>
                        <a:rPr lang="sr-Latn-CS" sz="1200">
                          <a:latin typeface="Calibri"/>
                          <a:ea typeface="Calibri"/>
                          <a:cs typeface="Times New Roman"/>
                        </a:rPr>
                        <a:t>Nastavno osoblje po pravilu ima veliki autoritet u odnosu na nenastavno. Zato bi bilo dobro da se služba koja se stara o unapređenju rada nastavnika izmesti na nivou univerziteta i oslanja na autoritet univerziteta kao institucije i (pro)rektora. </a:t>
                      </a:r>
                      <a:endParaRPr lang="en-US" sz="1200">
                        <a:latin typeface="Calibri"/>
                        <a:ea typeface="Calibri"/>
                        <a:cs typeface="Times New Roman"/>
                      </a:endParaRPr>
                    </a:p>
                    <a:p>
                      <a:pPr marL="342900" marR="0" lvl="0" indent="-342900" algn="just">
                        <a:lnSpc>
                          <a:spcPct val="115000"/>
                        </a:lnSpc>
                        <a:spcBef>
                          <a:spcPts val="0"/>
                        </a:spcBef>
                        <a:spcAft>
                          <a:spcPts val="0"/>
                        </a:spcAft>
                        <a:buFont typeface="Symbol"/>
                        <a:buChar char=""/>
                      </a:pPr>
                      <a:r>
                        <a:rPr lang="sr-Latn-CS" sz="1200">
                          <a:latin typeface="Calibri"/>
                          <a:ea typeface="Calibri"/>
                          <a:cs typeface="Times New Roman"/>
                        </a:rPr>
                        <a:t>Uspostavljanjem univerzitetske službe moguće je ujednačiti pristup i standarde na svim fakultetima u okviru univerziteta. </a:t>
                      </a:r>
                      <a:endParaRPr lang="en-US" sz="120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5171">
                <a:tc vMerge="1">
                  <a:txBody>
                    <a:bodyPr/>
                    <a:lstStyle/>
                    <a:p>
                      <a:endParaRPr lang="en-US"/>
                    </a:p>
                  </a:txBody>
                  <a:tcPr/>
                </a:tc>
                <a:tc>
                  <a:txBody>
                    <a:bodyPr/>
                    <a:lstStyle/>
                    <a:p>
                      <a:pPr marL="0" marR="0" algn="just">
                        <a:lnSpc>
                          <a:spcPct val="115000"/>
                        </a:lnSpc>
                        <a:spcBef>
                          <a:spcPts val="0"/>
                        </a:spcBef>
                        <a:spcAft>
                          <a:spcPts val="0"/>
                        </a:spcAft>
                      </a:pPr>
                      <a:r>
                        <a:rPr lang="sr-Latn-CS" sz="1200">
                          <a:latin typeface="Calibri"/>
                          <a:ea typeface="Calibri"/>
                          <a:cs typeface="Times New Roman"/>
                        </a:rPr>
                        <a:t>Koordinisanje </a:t>
                      </a:r>
                      <a:endParaRPr lang="en-US" sz="120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sr-Latn-CS" sz="1200">
                          <a:latin typeface="Calibri"/>
                          <a:ea typeface="Calibri"/>
                          <a:cs typeface="Times New Roman"/>
                        </a:rPr>
                        <a:t>U</a:t>
                      </a:r>
                      <a:endParaRPr lang="en-US" sz="120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15000"/>
                        </a:lnSpc>
                        <a:spcBef>
                          <a:spcPts val="0"/>
                        </a:spcBef>
                        <a:spcAft>
                          <a:spcPts val="0"/>
                        </a:spcAft>
                        <a:buFont typeface="Symbol"/>
                        <a:buChar char=""/>
                      </a:pPr>
                      <a:r>
                        <a:rPr lang="sr-Latn-CS" sz="1200" dirty="0">
                          <a:latin typeface="Calibri"/>
                          <a:ea typeface="Calibri"/>
                          <a:cs typeface="Times New Roman"/>
                        </a:rPr>
                        <a:t>Koordinisanje aktivnosti sa nivoa univerziteta je neophodno zbog uspostavljanja jedinstvenih standarda i kriterijuma za sve fakultete.</a:t>
                      </a:r>
                      <a:endParaRPr lang="en-US" sz="1200" dirty="0">
                        <a:latin typeface="Calibri"/>
                        <a:ea typeface="Calibri"/>
                        <a:cs typeface="Times New Roman"/>
                      </a:endParaRPr>
                    </a:p>
                    <a:p>
                      <a:pPr marL="342900" marR="0" lvl="0" indent="-342900" algn="just">
                        <a:lnSpc>
                          <a:spcPct val="115000"/>
                        </a:lnSpc>
                        <a:spcBef>
                          <a:spcPts val="0"/>
                        </a:spcBef>
                        <a:spcAft>
                          <a:spcPts val="0"/>
                        </a:spcAft>
                        <a:buFont typeface="Symbol"/>
                        <a:buChar char=""/>
                      </a:pPr>
                      <a:r>
                        <a:rPr lang="sr-Latn-CS" sz="1200" dirty="0">
                          <a:latin typeface="Calibri"/>
                          <a:ea typeface="Calibri"/>
                          <a:cs typeface="Times New Roman"/>
                        </a:rPr>
                        <a:t>Slaba koordinativna funkcija, uz nešto značajniju ulogu univerzitetske službe u radu sa nastavnicima, u skladu je sa slabim institucionalnim položajem univerziteta u Srbiji.  </a:t>
                      </a:r>
                      <a:endParaRPr lang="en-US" sz="1200" dirty="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Podela mandata fakulteti – univerzitet</a:t>
            </a:r>
            <a:br>
              <a:rPr lang="sr-Latn-RS" dirty="0" smtClean="0"/>
            </a:br>
            <a:r>
              <a:rPr lang="sr-Latn-RS" dirty="0" smtClean="0"/>
              <a:t>savetovanje</a:t>
            </a:r>
            <a:endParaRPr lang="en-US" dirty="0"/>
          </a:p>
        </p:txBody>
      </p:sp>
      <p:graphicFrame>
        <p:nvGraphicFramePr>
          <p:cNvPr id="3" name="Table 2"/>
          <p:cNvGraphicFramePr>
            <a:graphicFrameLocks noGrp="1"/>
          </p:cNvGraphicFramePr>
          <p:nvPr/>
        </p:nvGraphicFramePr>
        <p:xfrm>
          <a:off x="228600" y="2209800"/>
          <a:ext cx="8610600" cy="2057400"/>
        </p:xfrm>
        <a:graphic>
          <a:graphicData uri="http://schemas.openxmlformats.org/drawingml/2006/table">
            <a:tbl>
              <a:tblPr/>
              <a:tblGrid>
                <a:gridCol w="152400"/>
                <a:gridCol w="914400"/>
                <a:gridCol w="381000"/>
                <a:gridCol w="7162800"/>
              </a:tblGrid>
              <a:tr h="396488">
                <a:tc rowSpan="3">
                  <a:txBody>
                    <a:bodyPr/>
                    <a:lstStyle/>
                    <a:p>
                      <a:pPr marL="71755" marR="71755" algn="ctr">
                        <a:lnSpc>
                          <a:spcPct val="115000"/>
                        </a:lnSpc>
                        <a:spcBef>
                          <a:spcPts val="0"/>
                        </a:spcBef>
                        <a:spcAft>
                          <a:spcPts val="0"/>
                        </a:spcAft>
                      </a:pPr>
                      <a:r>
                        <a:rPr lang="sr-Latn-CS" sz="300" dirty="0">
                          <a:latin typeface="Calibri"/>
                          <a:ea typeface="Calibri"/>
                          <a:cs typeface="Times New Roman"/>
                        </a:rPr>
                        <a:t>Savetodavne usluge</a:t>
                      </a:r>
                      <a:endParaRPr lang="en-US" sz="300" dirty="0">
                        <a:latin typeface="Calibri"/>
                        <a:ea typeface="Calibri"/>
                        <a:cs typeface="Times New Roman"/>
                      </a:endParaRPr>
                    </a:p>
                  </a:txBody>
                  <a:tcPr marL="17630" marR="1763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just">
                        <a:lnSpc>
                          <a:spcPct val="115000"/>
                        </a:lnSpc>
                        <a:spcBef>
                          <a:spcPts val="0"/>
                        </a:spcBef>
                        <a:spcAft>
                          <a:spcPts val="0"/>
                        </a:spcAft>
                      </a:pPr>
                      <a:r>
                        <a:rPr lang="sr-Latn-CS" sz="1200" dirty="0">
                          <a:latin typeface="Calibri"/>
                          <a:ea typeface="Calibri"/>
                          <a:cs typeface="Times New Roman"/>
                        </a:rPr>
                        <a:t>Psihološko savetovalište</a:t>
                      </a:r>
                      <a:endParaRPr lang="en-US" sz="1200" dirty="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sr-Latn-CS" sz="1200">
                          <a:latin typeface="Calibri"/>
                          <a:ea typeface="Calibri"/>
                          <a:cs typeface="Times New Roman"/>
                        </a:rPr>
                        <a:t>U</a:t>
                      </a:r>
                      <a:endParaRPr lang="en-US" sz="120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15000"/>
                        </a:lnSpc>
                        <a:spcBef>
                          <a:spcPts val="0"/>
                        </a:spcBef>
                        <a:spcAft>
                          <a:spcPts val="0"/>
                        </a:spcAft>
                        <a:buFont typeface="Symbol"/>
                        <a:buChar char=""/>
                      </a:pPr>
                      <a:r>
                        <a:rPr lang="sr-Latn-CS" sz="1200" dirty="0">
                          <a:latin typeface="Calibri"/>
                          <a:ea typeface="Calibri"/>
                          <a:cs typeface="Times New Roman"/>
                        </a:rPr>
                        <a:t>Psihološko savetovalište koje je izmešteno izvan fakultetskog konteksta dobija adekvatnu dozu anonimnosti i poverljivosti. </a:t>
                      </a:r>
                      <a:endParaRPr lang="en-US" sz="1200" dirty="0">
                        <a:latin typeface="Calibri"/>
                        <a:ea typeface="Calibri"/>
                        <a:cs typeface="Times New Roman"/>
                      </a:endParaRPr>
                    </a:p>
                    <a:p>
                      <a:pPr marL="342900" marR="0" lvl="0" indent="-342900" algn="just">
                        <a:lnSpc>
                          <a:spcPct val="115000"/>
                        </a:lnSpc>
                        <a:spcBef>
                          <a:spcPts val="0"/>
                        </a:spcBef>
                        <a:spcAft>
                          <a:spcPts val="0"/>
                        </a:spcAft>
                        <a:buFont typeface="Symbol"/>
                        <a:buChar char=""/>
                      </a:pPr>
                      <a:r>
                        <a:rPr lang="sr-Latn-CS" sz="1200" dirty="0">
                          <a:latin typeface="Calibri"/>
                          <a:ea typeface="Calibri"/>
                          <a:cs typeface="Times New Roman"/>
                        </a:rPr>
                        <a:t>Neracionalno je uspostavljati službu na nivou fakulteta kada se ne zna kolika će biti tražnja za uslugama savetovanja. </a:t>
                      </a:r>
                      <a:endParaRPr lang="en-US" sz="1200" dirty="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5091">
                <a:tc vMerge="1">
                  <a:txBody>
                    <a:bodyPr/>
                    <a:lstStyle/>
                    <a:p>
                      <a:endParaRPr lang="en-US"/>
                    </a:p>
                  </a:txBody>
                  <a:tcPr/>
                </a:tc>
                <a:tc>
                  <a:txBody>
                    <a:bodyPr/>
                    <a:lstStyle/>
                    <a:p>
                      <a:pPr marL="0" marR="0" algn="just">
                        <a:lnSpc>
                          <a:spcPct val="115000"/>
                        </a:lnSpc>
                        <a:spcBef>
                          <a:spcPts val="0"/>
                        </a:spcBef>
                        <a:spcAft>
                          <a:spcPts val="0"/>
                        </a:spcAft>
                      </a:pPr>
                      <a:r>
                        <a:rPr lang="sr-Latn-CS" sz="1200">
                          <a:latin typeface="Calibri"/>
                          <a:ea typeface="Calibri"/>
                          <a:cs typeface="Times New Roman"/>
                        </a:rPr>
                        <a:t>Pomoć u učenju </a:t>
                      </a:r>
                      <a:endParaRPr lang="en-US" sz="120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sr-Latn-CS" sz="1200">
                          <a:latin typeface="Calibri"/>
                          <a:ea typeface="Calibri"/>
                          <a:cs typeface="Times New Roman"/>
                        </a:rPr>
                        <a:t>U</a:t>
                      </a:r>
                      <a:endParaRPr lang="en-US" sz="120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15000"/>
                        </a:lnSpc>
                        <a:spcBef>
                          <a:spcPts val="0"/>
                        </a:spcBef>
                        <a:spcAft>
                          <a:spcPts val="0"/>
                        </a:spcAft>
                        <a:buFont typeface="Symbol"/>
                        <a:buChar char=""/>
                      </a:pPr>
                      <a:r>
                        <a:rPr lang="sr-Latn-CS" sz="1200" dirty="0">
                          <a:latin typeface="Calibri"/>
                          <a:ea typeface="Calibri"/>
                          <a:cs typeface="Times New Roman"/>
                        </a:rPr>
                        <a:t>Specijalizovane usluge pomoći u učenju na nivou univerziteta biće standardizovane i ujednačene, racionalnije i prilagođenije tražnji, ali će u saradnji sa fakultetskim službama podrške odgovarati i na specifičnosti nastave u konkretnim naučnim disciplinama.</a:t>
                      </a:r>
                      <a:endParaRPr lang="en-US" sz="1200" dirty="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1061">
                <a:tc vMerge="1">
                  <a:txBody>
                    <a:bodyPr/>
                    <a:lstStyle/>
                    <a:p>
                      <a:endParaRPr lang="en-US"/>
                    </a:p>
                  </a:txBody>
                  <a:tcPr/>
                </a:tc>
                <a:tc>
                  <a:txBody>
                    <a:bodyPr/>
                    <a:lstStyle/>
                    <a:p>
                      <a:pPr marL="0" marR="0" algn="just">
                        <a:lnSpc>
                          <a:spcPct val="115000"/>
                        </a:lnSpc>
                        <a:spcBef>
                          <a:spcPts val="0"/>
                        </a:spcBef>
                        <a:spcAft>
                          <a:spcPts val="0"/>
                        </a:spcAft>
                      </a:pPr>
                      <a:r>
                        <a:rPr lang="sr-Latn-CS" sz="1200" dirty="0">
                          <a:latin typeface="Calibri"/>
                          <a:ea typeface="Calibri"/>
                          <a:cs typeface="Times New Roman"/>
                        </a:rPr>
                        <a:t>Koordinisanje</a:t>
                      </a:r>
                      <a:endParaRPr lang="en-US" sz="1200" dirty="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sr-Latn-CS" sz="1200" dirty="0">
                          <a:latin typeface="Calibri"/>
                          <a:ea typeface="Calibri"/>
                          <a:cs typeface="Times New Roman"/>
                        </a:rPr>
                        <a:t>U</a:t>
                      </a:r>
                      <a:endParaRPr lang="en-US" sz="1200" dirty="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15000"/>
                        </a:lnSpc>
                        <a:spcBef>
                          <a:spcPts val="0"/>
                        </a:spcBef>
                        <a:spcAft>
                          <a:spcPts val="0"/>
                        </a:spcAft>
                        <a:buFont typeface="Symbol"/>
                        <a:buChar char=""/>
                      </a:pPr>
                      <a:r>
                        <a:rPr lang="sr-Latn-CS" sz="1200" dirty="0">
                          <a:latin typeface="Calibri"/>
                          <a:ea typeface="Calibri"/>
                          <a:cs typeface="Times New Roman"/>
                        </a:rPr>
                        <a:t>Koordinisanje aktivnosti sa nivoa univerziteta je neophodno zbog uspostavljanja jedinstvenih standarda i kriterijuma za sve fakultete.</a:t>
                      </a:r>
                      <a:endParaRPr lang="en-US" sz="1200" dirty="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nvGraphicFramePr>
        <p:xfrm>
          <a:off x="228600" y="1981200"/>
          <a:ext cx="8610600" cy="210312"/>
        </p:xfrm>
        <a:graphic>
          <a:graphicData uri="http://schemas.openxmlformats.org/drawingml/2006/table">
            <a:tbl>
              <a:tblPr/>
              <a:tblGrid>
                <a:gridCol w="152400"/>
                <a:gridCol w="914400"/>
                <a:gridCol w="381000"/>
                <a:gridCol w="7162800"/>
              </a:tblGrid>
              <a:tr h="99122">
                <a:tc>
                  <a:txBody>
                    <a:bodyPr/>
                    <a:lstStyle/>
                    <a:p>
                      <a:pPr marL="0" marR="0" algn="just">
                        <a:lnSpc>
                          <a:spcPct val="115000"/>
                        </a:lnSpc>
                        <a:spcBef>
                          <a:spcPts val="0"/>
                        </a:spcBef>
                        <a:spcAft>
                          <a:spcPts val="0"/>
                        </a:spcAft>
                      </a:pPr>
                      <a:endParaRPr lang="sr-Latn-CS" sz="300" dirty="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just">
                        <a:lnSpc>
                          <a:spcPct val="115000"/>
                        </a:lnSpc>
                        <a:spcBef>
                          <a:spcPts val="0"/>
                        </a:spcBef>
                        <a:spcAft>
                          <a:spcPts val="0"/>
                        </a:spcAft>
                      </a:pPr>
                      <a:r>
                        <a:rPr lang="sr-Latn-CS" sz="1200">
                          <a:latin typeface="Calibri"/>
                          <a:ea typeface="Calibri"/>
                          <a:cs typeface="Times New Roman"/>
                        </a:rPr>
                        <a:t>Aktivnost </a:t>
                      </a:r>
                      <a:endParaRPr lang="en-US" sz="120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just">
                        <a:lnSpc>
                          <a:spcPct val="115000"/>
                        </a:lnSpc>
                        <a:spcBef>
                          <a:spcPts val="0"/>
                        </a:spcBef>
                        <a:spcAft>
                          <a:spcPts val="0"/>
                        </a:spcAft>
                      </a:pPr>
                      <a:r>
                        <a:rPr lang="sr-Latn-CS" sz="1200" dirty="0" smtClean="0">
                          <a:latin typeface="Calibri"/>
                          <a:ea typeface="Calibri"/>
                          <a:cs typeface="Times New Roman"/>
                        </a:rPr>
                        <a:t>Nivo</a:t>
                      </a:r>
                      <a:endParaRPr lang="en-US" sz="1200" dirty="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just">
                        <a:lnSpc>
                          <a:spcPct val="115000"/>
                        </a:lnSpc>
                        <a:spcBef>
                          <a:spcPts val="0"/>
                        </a:spcBef>
                        <a:spcAft>
                          <a:spcPts val="0"/>
                        </a:spcAft>
                      </a:pPr>
                      <a:r>
                        <a:rPr lang="sr-Latn-CS" sz="1200" dirty="0">
                          <a:latin typeface="Calibri"/>
                          <a:ea typeface="Calibri"/>
                          <a:cs typeface="Times New Roman"/>
                        </a:rPr>
                        <a:t>Obrazloženje i komentar </a:t>
                      </a:r>
                      <a:endParaRPr lang="en-US" sz="1200" dirty="0">
                        <a:latin typeface="Calibri"/>
                        <a:ea typeface="Calibri"/>
                        <a:cs typeface="Times New Roman"/>
                      </a:endParaRPr>
                    </a:p>
                  </a:txBody>
                  <a:tcPr marL="17630" marR="17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sr-Latn-RS" dirty="0" smtClean="0"/>
              <a:t>Modaliteti za uspostavljanje službi</a:t>
            </a:r>
            <a:endParaRPr lang="en-US" dirty="0"/>
          </a:p>
        </p:txBody>
      </p:sp>
      <p:sp>
        <p:nvSpPr>
          <p:cNvPr id="3" name="Content Placeholder 2"/>
          <p:cNvSpPr>
            <a:spLocks noGrp="1"/>
          </p:cNvSpPr>
          <p:nvPr>
            <p:ph idx="1"/>
          </p:nvPr>
        </p:nvSpPr>
        <p:spPr>
          <a:xfrm>
            <a:off x="0" y="1219200"/>
            <a:ext cx="9144000" cy="5257800"/>
          </a:xfrm>
        </p:spPr>
        <p:txBody>
          <a:bodyPr>
            <a:noAutofit/>
          </a:bodyPr>
          <a:lstStyle/>
          <a:p>
            <a:r>
              <a:rPr lang="sr-Latn-CS" sz="2000" dirty="0" smtClean="0"/>
              <a:t>Na </a:t>
            </a:r>
            <a:r>
              <a:rPr lang="sr-Latn-CS" sz="2000" b="1" dirty="0" smtClean="0"/>
              <a:t>UBG, UNS i DUNP </a:t>
            </a:r>
            <a:r>
              <a:rPr lang="sr-Latn-CS" sz="2000" b="1" u="sng" dirty="0" smtClean="0"/>
              <a:t>najbolje rešenje </a:t>
            </a:r>
            <a:r>
              <a:rPr lang="sr-Latn-CS" sz="2000" dirty="0" smtClean="0"/>
              <a:t>bilo bi </a:t>
            </a:r>
            <a:r>
              <a:rPr lang="sr-Latn-CS" sz="2000" b="1" dirty="0" smtClean="0"/>
              <a:t>uspostavljanje nove službe </a:t>
            </a:r>
            <a:r>
              <a:rPr lang="sr-Latn-CS" sz="2000" dirty="0" smtClean="0"/>
              <a:t>za pružanje podrške studentima. Dobre strane tog rešenja su jedinstven mandat i jasne linije koordinacije sa fakultetima i drugim službama, a loša strana potencijalno veći troškovi. Uprkos većim početnim troškovima smatramo da bi se u kontekstu UBG i UNS proširivanje mandata neke od postojećih službi pokazalo kao skuplje rešenje već na srednje staze, jer bi bilo opterećeno velikim teškoćama: prilagođavanje mandata, gubljenje fokusa, usporavanje menadžmenta usled dvostrukog mandata, učenje novim aktivnostima, veoma složena koordinacija sa fakultetima i podrška uspostavljanju novih funkcija na fakultetima koja bi bila u nadležnosti rukovodstva službe itd. Na </a:t>
            </a:r>
            <a:r>
              <a:rPr lang="sr-Latn-CS" sz="2000" b="1" dirty="0" smtClean="0"/>
              <a:t>UNI</a:t>
            </a:r>
            <a:r>
              <a:rPr lang="sr-Latn-CS" sz="2000" dirty="0" smtClean="0"/>
              <a:t> najbolje rešenje bilo bi </a:t>
            </a:r>
            <a:r>
              <a:rPr lang="sr-Latn-CS" sz="2000" b="1" dirty="0" smtClean="0"/>
              <a:t>proširenje mandata Psihološkog savetovališta </a:t>
            </a:r>
            <a:r>
              <a:rPr lang="sr-Latn-CS" sz="2000" dirty="0" smtClean="0"/>
              <a:t>i njegova formalizacija zbog velikog iskustva i razgranate mreže saradnika.</a:t>
            </a:r>
            <a:endParaRPr lang="en-US" sz="2000" dirty="0" smtClean="0"/>
          </a:p>
          <a:p>
            <a:r>
              <a:rPr lang="sr-Latn-CS" sz="2000" b="1" u="sng" dirty="0" smtClean="0"/>
              <a:t>Drugo najbolje rešenje </a:t>
            </a:r>
            <a:r>
              <a:rPr lang="sr-Latn-CS" sz="2000" dirty="0" smtClean="0"/>
              <a:t>u kontekstu </a:t>
            </a:r>
            <a:r>
              <a:rPr lang="sr-Latn-CS" sz="2000" b="1" dirty="0" smtClean="0"/>
              <a:t>UBG</a:t>
            </a:r>
            <a:r>
              <a:rPr lang="sr-Latn-CS" sz="2000" dirty="0" smtClean="0"/>
              <a:t> je </a:t>
            </a:r>
            <a:r>
              <a:rPr lang="sr-Latn-CS" sz="2000" b="1" dirty="0" smtClean="0"/>
              <a:t>proširenje mandata Univerzitetskog centra za studente sa hendikepom </a:t>
            </a:r>
            <a:r>
              <a:rPr lang="sr-Latn-CS" sz="2000" dirty="0" smtClean="0"/>
              <a:t>UBG. Drugo najbolje rešenje za </a:t>
            </a:r>
            <a:r>
              <a:rPr lang="sr-Latn-CS" sz="2000" b="1" dirty="0" smtClean="0"/>
              <a:t>DUNP</a:t>
            </a:r>
            <a:r>
              <a:rPr lang="sr-Latn-CS" sz="2000" dirty="0" smtClean="0"/>
              <a:t>, a vrlo verovatno i najizvesnije, imajući u vidu da je reč o relativno malom univerzitetu, jeste </a:t>
            </a:r>
            <a:r>
              <a:rPr lang="sr-Latn-CS" sz="2000" b="1" dirty="0" smtClean="0"/>
              <a:t>proširenje mandata postojećeg Karijernog centra</a:t>
            </a:r>
            <a:r>
              <a:rPr lang="sr-Latn-CS" sz="2000" dirty="0" smtClean="0"/>
              <a:t>. </a:t>
            </a:r>
          </a:p>
          <a:p>
            <a:r>
              <a:rPr lang="sr-Latn-CS" sz="2000" b="1" dirty="0" smtClean="0"/>
              <a:t>Najlo</a:t>
            </a:r>
            <a:r>
              <a:rPr lang="en-US" sz="2000" b="1" dirty="0" err="1" smtClean="0"/>
              <a:t>šije</a:t>
            </a:r>
            <a:r>
              <a:rPr lang="sr-Latn-CS" sz="2000" b="1" dirty="0" smtClean="0"/>
              <a:t> rešenje u kontekstu UBG i UNS jeste proširenje mandata centara za vođenje karijere</a:t>
            </a:r>
            <a:r>
              <a:rPr lang="sr-Latn-CS" sz="2000" dirty="0" smtClean="0"/>
              <a:t>.</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0"/>
            <a:ext cx="7772400" cy="1600200"/>
          </a:xfrm>
        </p:spPr>
        <p:txBody>
          <a:bodyPr>
            <a:normAutofit fontScale="90000"/>
          </a:bodyPr>
          <a:lstStyle/>
          <a:p>
            <a:r>
              <a:rPr lang="en-US" dirty="0" err="1" smtClean="0"/>
              <a:t>Potreba</a:t>
            </a:r>
            <a:r>
              <a:rPr lang="sr-Latn-RS" dirty="0" smtClean="0"/>
              <a:t>, ideja, i analiza opcija za razvoj službi za podršku studentima</a:t>
            </a:r>
            <a:endParaRPr lang="en-US" dirty="0"/>
          </a:p>
        </p:txBody>
      </p:sp>
      <p:sp>
        <p:nvSpPr>
          <p:cNvPr id="5" name="Subtitle 4"/>
          <p:cNvSpPr>
            <a:spLocks noGrp="1"/>
          </p:cNvSpPr>
          <p:nvPr>
            <p:ph type="subTitle" idx="1"/>
          </p:nvPr>
        </p:nvSpPr>
        <p:spPr/>
        <p:txBody>
          <a:bodyPr/>
          <a:lstStyle/>
          <a:p>
            <a:r>
              <a:rPr lang="en-US" dirty="0" smtClean="0">
                <a:solidFill>
                  <a:schemeClr val="tx1">
                    <a:lumMod val="75000"/>
                    <a:lumOff val="25000"/>
                  </a:schemeClr>
                </a:solidFill>
              </a:rPr>
              <a:t>Prof </a:t>
            </a:r>
            <a:r>
              <a:rPr lang="en-US" dirty="0" err="1" smtClean="0">
                <a:solidFill>
                  <a:schemeClr val="tx1">
                    <a:lumMod val="75000"/>
                    <a:lumOff val="25000"/>
                  </a:schemeClr>
                </a:solidFill>
              </a:rPr>
              <a:t>dr</a:t>
            </a:r>
            <a:r>
              <a:rPr lang="en-US" dirty="0" smtClean="0">
                <a:solidFill>
                  <a:schemeClr val="tx1">
                    <a:lumMod val="75000"/>
                    <a:lumOff val="25000"/>
                  </a:schemeClr>
                </a:solidFill>
              </a:rPr>
              <a:t> Slobodan </a:t>
            </a:r>
            <a:r>
              <a:rPr lang="en-US" dirty="0" err="1" smtClean="0">
                <a:solidFill>
                  <a:schemeClr val="tx1">
                    <a:lumMod val="75000"/>
                    <a:lumOff val="25000"/>
                  </a:schemeClr>
                </a:solidFill>
              </a:rPr>
              <a:t>Cveji</a:t>
            </a:r>
            <a:r>
              <a:rPr lang="sr-Latn-RS" dirty="0" smtClean="0">
                <a:solidFill>
                  <a:schemeClr val="tx1">
                    <a:lumMod val="75000"/>
                    <a:lumOff val="25000"/>
                  </a:schemeClr>
                </a:solidFill>
              </a:rPr>
              <a:t>ć</a:t>
            </a:r>
          </a:p>
          <a:p>
            <a:r>
              <a:rPr lang="sr-Latn-RS" dirty="0" smtClean="0">
                <a:solidFill>
                  <a:schemeClr val="tx1">
                    <a:lumMod val="75000"/>
                    <a:lumOff val="25000"/>
                  </a:schemeClr>
                </a:solidFill>
              </a:rPr>
              <a:t>Univerzitet u Beogradu</a:t>
            </a:r>
          </a:p>
          <a:p>
            <a:r>
              <a:rPr lang="sr-Latn-RS" dirty="0" smtClean="0">
                <a:solidFill>
                  <a:schemeClr val="tx1">
                    <a:lumMod val="75000"/>
                    <a:lumOff val="25000"/>
                  </a:schemeClr>
                </a:solidFill>
              </a:rPr>
              <a:t>Filozofski fakultet</a:t>
            </a:r>
            <a:endParaRPr lang="en-US" dirty="0">
              <a:solidFill>
                <a:schemeClr val="tx1">
                  <a:lumMod val="75000"/>
                  <a:lumOff val="2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ZAŠTO SU POTREBNE SLUŽBE ZA PODRŠKU STUDENTIMA? 1</a:t>
            </a:r>
            <a:endParaRPr lang="en-US" dirty="0"/>
          </a:p>
        </p:txBody>
      </p:sp>
      <p:sp>
        <p:nvSpPr>
          <p:cNvPr id="3" name="Content Placeholder 2"/>
          <p:cNvSpPr>
            <a:spLocks noGrp="1"/>
          </p:cNvSpPr>
          <p:nvPr>
            <p:ph idx="1"/>
          </p:nvPr>
        </p:nvSpPr>
        <p:spPr>
          <a:xfrm>
            <a:off x="152400" y="1600200"/>
            <a:ext cx="8839200" cy="4953000"/>
          </a:xfrm>
        </p:spPr>
        <p:txBody>
          <a:bodyPr>
            <a:normAutofit fontScale="70000" lnSpcReduction="20000"/>
          </a:bodyPr>
          <a:lstStyle/>
          <a:p>
            <a:pPr lvl="0"/>
            <a:r>
              <a:rPr lang="sr-Latn-CS" sz="3400" b="1" i="1" dirty="0" smtClean="0"/>
              <a:t>Gubici u finansijskom i humanom kapitalu</a:t>
            </a:r>
            <a:r>
              <a:rPr lang="sr-Latn-CS" sz="3400" dirty="0" smtClean="0"/>
              <a:t>. Svi dostupni podaci o studentskom životu i radu u Srbiji pokazuju da se studenti suočavaju sa velikim teškoćama tokom studiranja. Veliki procenat upisanih studenata ne završi fakultete što predstavlja veliki gubitak u finansijskom i humanom kapitalu za malu i siromašnu zemlju kakva je Srbija. </a:t>
            </a:r>
            <a:endParaRPr lang="en-US" sz="3400" dirty="0" smtClean="0"/>
          </a:p>
          <a:p>
            <a:pPr lvl="0"/>
            <a:r>
              <a:rPr lang="sr-Latn-CS" sz="3400" b="1" i="1" dirty="0" smtClean="0"/>
              <a:t>Produbljivanje nejednakosti</a:t>
            </a:r>
            <a:r>
              <a:rPr lang="sr-Latn-CS" sz="3400" dirty="0" smtClean="0"/>
              <a:t>. Podaci o socio-ekonomskim karakteristikama studenata u Srbiji pokazuju da đaci iz nižih socio-ekonomskih slojeva i manjinskih grupa sve teže dolaze do fakultetskih diploma, te da se na taj način produbljuju nejednakosti u našem društvu u (npr. dece čiji roditelji imaju manje od srednjeg obrazovanja gotovo da nema među studentima, a čak 38% studenata ima očeve sa visokim obrazovanjem; proporcija studenata među Romima se kreće oko 2%, a deca sa hendikepom još uvek veoma retko upisuju i završavaju fakultete).</a:t>
            </a:r>
            <a:r>
              <a:rPr lang="sr-Latn-C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Latn-RS" dirty="0" smtClean="0"/>
              <a:t>ZAŠTO SU POTREBNE SLUŽBE ZA PODRŠKU STUDENTIMA? 2</a:t>
            </a:r>
            <a:endParaRPr lang="en-US" dirty="0"/>
          </a:p>
        </p:txBody>
      </p:sp>
      <p:sp>
        <p:nvSpPr>
          <p:cNvPr id="5" name="Content Placeholder 4"/>
          <p:cNvSpPr>
            <a:spLocks noGrp="1"/>
          </p:cNvSpPr>
          <p:nvPr>
            <p:ph idx="1"/>
          </p:nvPr>
        </p:nvSpPr>
        <p:spPr>
          <a:xfrm>
            <a:off x="228600" y="1600200"/>
            <a:ext cx="8763000" cy="4953000"/>
          </a:xfrm>
        </p:spPr>
        <p:txBody>
          <a:bodyPr>
            <a:normAutofit fontScale="85000" lnSpcReduction="10000"/>
          </a:bodyPr>
          <a:lstStyle/>
          <a:p>
            <a:r>
              <a:rPr lang="sr-Latn-RS" dirty="0" smtClean="0"/>
              <a:t>Osnaživanje individualnih kapaciteta za uspešan akademski život</a:t>
            </a:r>
          </a:p>
          <a:p>
            <a:r>
              <a:rPr lang="sr-Latn-RS" dirty="0" smtClean="0"/>
              <a:t>Upoznavanje sa novim socijalnim okruženjem</a:t>
            </a:r>
          </a:p>
          <a:p>
            <a:r>
              <a:rPr lang="sr-Latn-RS" dirty="0" smtClean="0"/>
              <a:t>Upoznavanje sa akademskim institucionalnim okruženjem (studiranje, stanovanje, finansiranje, univerzitetska razmena i saradnja...)</a:t>
            </a:r>
          </a:p>
          <a:p>
            <a:r>
              <a:rPr lang="sr-Latn-RS" dirty="0" smtClean="0"/>
              <a:t>Učenje i ispunjavanje studentskih obaveza</a:t>
            </a:r>
          </a:p>
          <a:p>
            <a:r>
              <a:rPr lang="sr-Latn-RS" dirty="0" smtClean="0"/>
              <a:t>Individualna psihološka podrška</a:t>
            </a:r>
          </a:p>
          <a:p>
            <a:r>
              <a:rPr lang="sr-Latn-RS" dirty="0" smtClean="0"/>
              <a:t>Saradnja sa nastavnicima i univerzitetskom administracijom na relevantnim pitanjima</a:t>
            </a:r>
          </a:p>
          <a:p>
            <a:r>
              <a:rPr lang="sr-Latn-RS" dirty="0" smtClean="0"/>
              <a:t>Posredovanje i zastupanje pred relevantnim institucijama</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Analiza opcija za uspostavljanje službe za podršku studentima u Srbiji</a:t>
            </a:r>
            <a:endParaRPr lang="en-US" dirty="0"/>
          </a:p>
        </p:txBody>
      </p:sp>
      <p:sp>
        <p:nvSpPr>
          <p:cNvPr id="3" name="Content Placeholder 2"/>
          <p:cNvSpPr>
            <a:spLocks noGrp="1"/>
          </p:cNvSpPr>
          <p:nvPr>
            <p:ph idx="1"/>
          </p:nvPr>
        </p:nvSpPr>
        <p:spPr/>
        <p:txBody>
          <a:bodyPr>
            <a:normAutofit fontScale="77500" lnSpcReduction="20000"/>
          </a:bodyPr>
          <a:lstStyle/>
          <a:p>
            <a:r>
              <a:rPr lang="sr-Latn-CS" dirty="0" smtClean="0"/>
              <a:t>(1) analiza potreba studenata sprovedene na osnovu dubinskih intervjua i fokus grupnih diskusija sa studentima na univerzitetima u Beogradu, Novom Sadu i Nišu; </a:t>
            </a:r>
          </a:p>
          <a:p>
            <a:r>
              <a:rPr lang="sr-Latn-CS" dirty="0" smtClean="0"/>
              <a:t>(2) anketa sa fakultetima o postojećim sistemima podrške; </a:t>
            </a:r>
          </a:p>
          <a:p>
            <a:r>
              <a:rPr lang="sr-Latn-CS" dirty="0" smtClean="0"/>
              <a:t>(3) anketa sa predstavnicima koji pružaju različite usluge  studentima na ova tri univerziteta;  </a:t>
            </a:r>
          </a:p>
          <a:p>
            <a:r>
              <a:rPr lang="sr-Latn-CS" dirty="0" smtClean="0"/>
              <a:t>(4) iskustva iz podr</a:t>
            </a:r>
            <a:r>
              <a:rPr lang="en-US" dirty="0" err="1" smtClean="0"/>
              <a:t>ške</a:t>
            </a:r>
            <a:r>
              <a:rPr lang="en-US" dirty="0" smtClean="0"/>
              <a:t> </a:t>
            </a:r>
            <a:r>
              <a:rPr lang="en-US" dirty="0" err="1" smtClean="0"/>
              <a:t>maturantima</a:t>
            </a:r>
            <a:r>
              <a:rPr lang="en-US" dirty="0" smtClean="0"/>
              <a:t> </a:t>
            </a:r>
            <a:r>
              <a:rPr lang="en-US" dirty="0" err="1" smtClean="0"/>
              <a:t>iz</a:t>
            </a:r>
            <a:r>
              <a:rPr lang="en-US" dirty="0" smtClean="0"/>
              <a:t> </a:t>
            </a:r>
            <a:r>
              <a:rPr lang="en-US" dirty="0" err="1" smtClean="0"/>
              <a:t>društvenih</a:t>
            </a:r>
            <a:r>
              <a:rPr lang="en-US" dirty="0" smtClean="0"/>
              <a:t> </a:t>
            </a:r>
            <a:r>
              <a:rPr lang="en-US" dirty="0" err="1" smtClean="0"/>
              <a:t>grupa</a:t>
            </a:r>
            <a:r>
              <a:rPr lang="en-US" dirty="0" smtClean="0"/>
              <a:t> </a:t>
            </a:r>
            <a:r>
              <a:rPr lang="en-US" dirty="0" err="1" smtClean="0"/>
              <a:t>podzastupljenih</a:t>
            </a:r>
            <a:r>
              <a:rPr lang="en-US" dirty="0" smtClean="0"/>
              <a:t> u </a:t>
            </a:r>
            <a:r>
              <a:rPr lang="en-US" dirty="0" err="1" smtClean="0"/>
              <a:t>visokom</a:t>
            </a:r>
            <a:r>
              <a:rPr lang="en-US" dirty="0" smtClean="0"/>
              <a:t> </a:t>
            </a:r>
            <a:r>
              <a:rPr lang="en-US" dirty="0" err="1" smtClean="0"/>
              <a:t>obrazovanju</a:t>
            </a:r>
            <a:r>
              <a:rPr lang="en-US" dirty="0" smtClean="0"/>
              <a:t> </a:t>
            </a:r>
            <a:r>
              <a:rPr lang="en-US" dirty="0" err="1" smtClean="0"/>
              <a:t>koja</a:t>
            </a:r>
            <a:r>
              <a:rPr lang="en-US" dirty="0" smtClean="0"/>
              <a:t> </a:t>
            </a:r>
            <a:r>
              <a:rPr lang="en-US" dirty="0" err="1" smtClean="0"/>
              <a:t>su</a:t>
            </a:r>
            <a:r>
              <a:rPr lang="en-US" dirty="0" smtClean="0"/>
              <a:t> </a:t>
            </a:r>
            <a:r>
              <a:rPr lang="en-US" dirty="0" err="1" smtClean="0"/>
              <a:t>stečena</a:t>
            </a:r>
            <a:r>
              <a:rPr lang="en-US" dirty="0" smtClean="0"/>
              <a:t> </a:t>
            </a:r>
            <a:r>
              <a:rPr lang="en-US" dirty="0" err="1" smtClean="0"/>
              <a:t>tokom</a:t>
            </a:r>
            <a:r>
              <a:rPr lang="en-US" dirty="0" smtClean="0"/>
              <a:t> </a:t>
            </a:r>
            <a:r>
              <a:rPr lang="en-US" dirty="0" err="1" smtClean="0"/>
              <a:t>realizacije</a:t>
            </a:r>
            <a:r>
              <a:rPr lang="en-US" dirty="0" smtClean="0"/>
              <a:t> </a:t>
            </a:r>
            <a:r>
              <a:rPr lang="en-US" dirty="0" err="1" smtClean="0"/>
              <a:t>projekta</a:t>
            </a:r>
            <a:r>
              <a:rPr lang="en-US" dirty="0" smtClean="0"/>
              <a:t> EQUI ED; </a:t>
            </a:r>
            <a:endParaRPr lang="sr-Latn-RS" dirty="0" smtClean="0"/>
          </a:p>
          <a:p>
            <a:r>
              <a:rPr lang="sr-Latn-CS" dirty="0" smtClean="0"/>
              <a:t>(5) analiza statuta univerziteta i fakulteta u Srbiji i </a:t>
            </a:r>
          </a:p>
          <a:p>
            <a:r>
              <a:rPr lang="sr-Latn-CS" dirty="0" smtClean="0"/>
              <a:t>(6) pregled postojećih praksi na vodećim svetskim i regionalnim univerzitetima (analizu sprovelo je Psihološko savetovalište Univerziteta u Nišu)</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sr-Latn-CS" dirty="0" smtClean="0"/>
              <a:t>Postojeće prakse na univerzitetima u svetu</a:t>
            </a:r>
            <a:endParaRPr lang="en-US" dirty="0"/>
          </a:p>
        </p:txBody>
      </p:sp>
      <p:sp>
        <p:nvSpPr>
          <p:cNvPr id="3" name="Content Placeholder 2"/>
          <p:cNvSpPr>
            <a:spLocks noGrp="1"/>
          </p:cNvSpPr>
          <p:nvPr>
            <p:ph idx="1"/>
          </p:nvPr>
        </p:nvSpPr>
        <p:spPr>
          <a:xfrm>
            <a:off x="0" y="1371600"/>
            <a:ext cx="9144000" cy="5486400"/>
          </a:xfrm>
        </p:spPr>
        <p:txBody>
          <a:bodyPr>
            <a:noAutofit/>
          </a:bodyPr>
          <a:lstStyle/>
          <a:p>
            <a:pPr lvl="0"/>
            <a:r>
              <a:rPr lang="sr-Latn-CS" sz="1800" b="1" i="1" dirty="0" smtClean="0"/>
              <a:t>Savetnik-mentor</a:t>
            </a:r>
            <a:r>
              <a:rPr lang="sr-Latn-CS" sz="1800" dirty="0" smtClean="0"/>
              <a:t>. U okviru ove usluge pruža se vršnjačka podrška u vidu informacija ili pomoći u učenju i savladavanju tehnika učenja studentima brucošima od strane studenata završnih godina studija.</a:t>
            </a:r>
            <a:endParaRPr lang="en-US" sz="1800" dirty="0" smtClean="0"/>
          </a:p>
          <a:p>
            <a:pPr lvl="0"/>
            <a:r>
              <a:rPr lang="sr-Latn-CS" sz="1800" b="1" i="1" dirty="0" smtClean="0"/>
              <a:t>Psihološko savetovanje</a:t>
            </a:r>
            <a:r>
              <a:rPr lang="sr-Latn-CS" sz="1800" dirty="0" smtClean="0"/>
              <a:t>. U okviru ove usluge sprovodi se individualno ili grupno savetovanje, edukacija na temu mentalnog zdravlja i radioničarski rad sa studentima.</a:t>
            </a:r>
            <a:endParaRPr lang="en-US" sz="1800" dirty="0" smtClean="0"/>
          </a:p>
          <a:p>
            <a:pPr lvl="0"/>
            <a:r>
              <a:rPr lang="sr-Latn-CS" sz="1800" b="1" i="1" dirty="0" smtClean="0"/>
              <a:t>Podrška studentima sa hendikepom</a:t>
            </a:r>
            <a:r>
              <a:rPr lang="sr-Latn-CS" sz="1800" dirty="0" smtClean="0"/>
              <a:t>. U ove usluge spadaju podrška pri studiranju, podrška u nabavci opreme i instaliranju asistivnih tehnologija, prilagođavanje nastavnog procesa, razgovori sa nastavnim osobljem, usluge integracije i sl.</a:t>
            </a:r>
            <a:endParaRPr lang="en-US" sz="1800" dirty="0" smtClean="0"/>
          </a:p>
          <a:p>
            <a:pPr lvl="0"/>
            <a:r>
              <a:rPr lang="sr-Latn-CS" sz="1800" b="1" dirty="0" smtClean="0"/>
              <a:t>„</a:t>
            </a:r>
            <a:r>
              <a:rPr lang="sr-Latn-CS" sz="1800" b="1" i="1" dirty="0" smtClean="0"/>
              <a:t>Socijalna zajednica“</a:t>
            </a:r>
            <a:r>
              <a:rPr lang="sr-Latn-CS" sz="1800" b="1" dirty="0" smtClean="0"/>
              <a:t>. </a:t>
            </a:r>
            <a:r>
              <a:rPr lang="sr-Latn-CS" sz="1800" dirty="0" smtClean="0"/>
              <a:t>U ovu uslugu spadaju sprovođenje edukacije, tribina i radionica u cilju kreiranja inkluzivne sredine koja je posvećena svim učenicima bez obzira na pol, starost, seksualnu orijentaciju, rasnu ili versku pripadnost. Osim toga, formiraju se grupe studenata shodno prirodi problema, pri čemu je glavni cilj okupljanja grupe podrška i razmena iskustava, zatim organizovanje dobrotvornih akcija čiji je cilj materijalna pomoć ugroženim grupama stanovništva i organizovanje akcija (edukacije, predavanja, radioničarski rad) kojima se ideja o visokom obrazovanju približava i učinila mogućom i dostupnom ovim kategorijama stanovništva.</a:t>
            </a:r>
            <a:endParaRPr lang="en-US" sz="1800" dirty="0" smtClean="0"/>
          </a:p>
          <a:p>
            <a:pPr lvl="0"/>
            <a:r>
              <a:rPr lang="sr-Latn-CS" sz="1800" b="1" i="1" dirty="0" smtClean="0"/>
              <a:t>Centar za razvoj karijere</a:t>
            </a:r>
            <a:r>
              <a:rPr lang="sr-Latn-CS" sz="1800" dirty="0" smtClean="0"/>
              <a:t>. U domen ovih centara spadaju pružanje usluga profesionalne orijentacije i razgovor sa psihologom kao pomoć pri odabiru fakulteta, organizovanje radionica u cilju obuke u pisanju CV-a, motivacionih pisama i načina aktivnog traženja posla.</a:t>
            </a:r>
            <a:endParaRPr lang="en-US" sz="1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Sistemi podrške na fakultetima</a:t>
            </a:r>
            <a:endParaRPr lang="en-US" dirty="0"/>
          </a:p>
        </p:txBody>
      </p:sp>
      <p:sp>
        <p:nvSpPr>
          <p:cNvPr id="3" name="Content Placeholder 2"/>
          <p:cNvSpPr>
            <a:spLocks noGrp="1"/>
          </p:cNvSpPr>
          <p:nvPr>
            <p:ph idx="1"/>
          </p:nvPr>
        </p:nvSpPr>
        <p:spPr>
          <a:xfrm>
            <a:off x="0" y="1600200"/>
            <a:ext cx="9144000" cy="5257800"/>
          </a:xfrm>
        </p:spPr>
        <p:txBody>
          <a:bodyPr>
            <a:normAutofit fontScale="62500" lnSpcReduction="20000"/>
          </a:bodyPr>
          <a:lstStyle/>
          <a:p>
            <a:r>
              <a:rPr lang="sr-Latn-CS" dirty="0" smtClean="0"/>
              <a:t>Fakulteti imaju razvijenu praksu oslobađanja školarine studenata koji dolaze iz siromašnih porodica, manjinskih grupa ili su osobe sa invaliditetom. Stipendije su po pravilu usmerene na najbolje studente. Budući da najveći broj fakulteta nema specijalizovane službe koje pružaju podršku studentima, fakultetske aktivnosti se, po svoj prilici, odvijaju na osnovama individualnih molbi i odlukama dekana, odnosno, rukovodstava fakulteta. </a:t>
            </a:r>
            <a:endParaRPr lang="en-US" dirty="0" smtClean="0"/>
          </a:p>
          <a:p>
            <a:r>
              <a:rPr lang="sr-Latn-CS" dirty="0" smtClean="0"/>
              <a:t>Podrška budućim studentima (maturantima) nerazvijena je, usmerena na siromašne studente i studente iz manjinskih grupa i jedina zabeležena čvrsta aktivnost jeste dodela besplatnih ili jeftinijih udžbenika. Volonterske aktivnosti su nerazvijene (kao, uostalom, i u celom društvu), dok se rad studentskih organizacija koncentriše oko sportskih aktivnosti i stručnih seminara i konferencija. </a:t>
            </a:r>
            <a:endParaRPr lang="en-US" dirty="0" smtClean="0"/>
          </a:p>
          <a:p>
            <a:r>
              <a:rPr lang="sr-Latn-CS" dirty="0" smtClean="0"/>
              <a:t>Pristupačnost fakulteta osobama koje se otežano kreću nije na zavidnom nivou. Pitanja spoljašnje pristupačnosti rešena su na većem broju fakulteta, dok većina fakulteta nema dostupne sve unutrašnje prostorije, asistivne tehnologije, niti ud</a:t>
            </a:r>
            <a:r>
              <a:rPr lang="en-US" dirty="0" err="1" smtClean="0"/>
              <a:t>žbenike</a:t>
            </a:r>
            <a:r>
              <a:rPr lang="en-US" dirty="0" smtClean="0"/>
              <a:t> </a:t>
            </a:r>
            <a:r>
              <a:rPr lang="en-US" dirty="0" err="1" smtClean="0"/>
              <a:t>i</a:t>
            </a:r>
            <a:r>
              <a:rPr lang="en-US" dirty="0" smtClean="0"/>
              <a:t> </a:t>
            </a:r>
            <a:r>
              <a:rPr lang="en-US" dirty="0" err="1" smtClean="0"/>
              <a:t>literaturu</a:t>
            </a:r>
            <a:r>
              <a:rPr lang="en-US" dirty="0" smtClean="0"/>
              <a:t> </a:t>
            </a:r>
            <a:r>
              <a:rPr lang="en-US" dirty="0" err="1" smtClean="0"/>
              <a:t>prilagođene</a:t>
            </a:r>
            <a:r>
              <a:rPr lang="en-US" dirty="0" smtClean="0"/>
              <a:t> </a:t>
            </a:r>
            <a:r>
              <a:rPr lang="en-US" dirty="0" err="1" smtClean="0"/>
              <a:t>studentima</a:t>
            </a:r>
            <a:r>
              <a:rPr lang="en-US" dirty="0" smtClean="0"/>
              <a:t> </a:t>
            </a:r>
            <a:r>
              <a:rPr lang="en-US" dirty="0" err="1" smtClean="0"/>
              <a:t>oštećenog</a:t>
            </a:r>
            <a:r>
              <a:rPr lang="en-US" dirty="0" smtClean="0"/>
              <a:t> </a:t>
            </a:r>
            <a:r>
              <a:rPr lang="en-US" dirty="0" err="1" smtClean="0"/>
              <a:t>vida</a:t>
            </a:r>
            <a:r>
              <a:rPr lang="sr-Latn-CS" dirty="0" smtClean="0"/>
              <a:t>.  </a:t>
            </a:r>
            <a:endParaRPr lang="en-US" dirty="0" smtClean="0"/>
          </a:p>
          <a:p>
            <a:r>
              <a:rPr lang="sr-Latn-CS" dirty="0" smtClean="0"/>
              <a:t>Najčvršća tačka oslonca za buduće aktivnosti EQUI-ED projekta jeste sistem dodele materijalnih olakšica od strane fakulteta koji je usmeren na siromašne studente, studente sa hendikepom i studente iz manjinskih grupa.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Sistemi podrške na univerzitetima</a:t>
            </a:r>
            <a:endParaRPr lang="en-US" dirty="0"/>
          </a:p>
        </p:txBody>
      </p:sp>
      <p:sp>
        <p:nvSpPr>
          <p:cNvPr id="3" name="Content Placeholder 2"/>
          <p:cNvSpPr>
            <a:spLocks noGrp="1"/>
          </p:cNvSpPr>
          <p:nvPr>
            <p:ph idx="1"/>
          </p:nvPr>
        </p:nvSpPr>
        <p:spPr>
          <a:xfrm>
            <a:off x="457200" y="1600200"/>
            <a:ext cx="8686800" cy="5257800"/>
          </a:xfrm>
        </p:spPr>
        <p:txBody>
          <a:bodyPr>
            <a:normAutofit fontScale="55000" lnSpcReduction="20000"/>
          </a:bodyPr>
          <a:lstStyle/>
          <a:p>
            <a:r>
              <a:rPr lang="sr-Latn-CS" dirty="0" smtClean="0"/>
              <a:t>Prakse na srpskim univerzitetima veoma neujednačene. Dostupni podaci pokazuju da je praksa na ova tri univerziteta koliko-toliko ujednačena jedino kada je reč o centrima za razvoj karijere. Oni imaju redovno finansiranje i formalizovan status. </a:t>
            </a:r>
            <a:endParaRPr lang="en-US" dirty="0" smtClean="0"/>
          </a:p>
          <a:p>
            <a:r>
              <a:rPr lang="sr-Latn-CS" dirty="0" smtClean="0"/>
              <a:t>Usluge koje bi spadale u domen usluga podrške studentima iz ranjivih i manjinskih grupa koji imaju nestandardne prepreke tokom studiranja pružaju dve institucije: Univerzitetski centar za studente sa hendikepom pri Univerzitetu u Beogradu (UCSH) i Psihološko savetovalište pri Univerzitet u Nišu (PS). Međutim, obe ove institucije usmerene su na uže domene. UCSH bavi se isključivo problemima studenata sa hendikepom, a PS samo uslugama savetovanja. Rad PS, sa ekstenzivnim angažmanom profesora i studenata psihologije i pedagogije, uz eventualno uključivanje profesora i studenata socijalnog rada, predstavlja odličan model za uspostavljanje budućeg savetovališta na drugim univerzitetima. Slično tome, aktivnosti i rad UCSH predstavljaju praksu na osnovu koje treba graditi aktivnosti na drugim univerzitetima. Istovremeno, zaposleni iz ovog centra su važan ljudski resurs za uspostavljanje ovakvih aktivnosti na drugim univerzitetima.</a:t>
            </a:r>
            <a:endParaRPr lang="en-US" dirty="0" smtClean="0"/>
          </a:p>
          <a:p>
            <a:r>
              <a:rPr lang="sr-Latn-CS" dirty="0" smtClean="0"/>
              <a:t>Postojeće institucionalne strukture ne predstavljaju dobar osnov za uspostavljanje jedinstvene i ujednačene strukture na svim univerzitetima. Iz tog razloga, </a:t>
            </a:r>
            <a:r>
              <a:rPr lang="sr-Latn-CS" b="1" dirty="0" smtClean="0"/>
              <a:t>predlažemo da se sistemi podrške na univerzitetima prilagode pojedinačnim institucionalnim uslovima koji karakterišu svaki od posmatranih univerziteta (takozvani tailor-made pristup)</a:t>
            </a:r>
            <a:r>
              <a:rPr lang="sr-Latn-C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Problemi s kojima se studenti suočavaju i načini na koji ih rešavaju</a:t>
            </a:r>
            <a:endParaRPr lang="en-US" dirty="0"/>
          </a:p>
        </p:txBody>
      </p:sp>
      <p:sp>
        <p:nvSpPr>
          <p:cNvPr id="3" name="Content Placeholder 2"/>
          <p:cNvSpPr>
            <a:spLocks noGrp="1"/>
          </p:cNvSpPr>
          <p:nvPr>
            <p:ph idx="1"/>
          </p:nvPr>
        </p:nvSpPr>
        <p:spPr>
          <a:xfrm>
            <a:off x="457200" y="1600200"/>
            <a:ext cx="8686800" cy="5257800"/>
          </a:xfrm>
        </p:spPr>
        <p:txBody>
          <a:bodyPr>
            <a:normAutofit fontScale="62500" lnSpcReduction="20000"/>
          </a:bodyPr>
          <a:lstStyle/>
          <a:p>
            <a:r>
              <a:rPr lang="sr-Latn-CS" dirty="0" smtClean="0"/>
              <a:t>Intervjuisani studenti najčešće se suočavaju sa finansijskim problemima (visoke školarine, skupi udžbenici i sl.), početnim teškoćama u učenju (zbog promena sistema učenja usvojenog u srednjoj školi, nedovoljnog početnog znanja, visokih očekivanja profesora i sl.), nedostatkom motivacije (zbog teškoća u učenju i sl.) i problemima sa početnom orijentacijom na fakultetu (u ovom pogledu su očekivanja studenata mala, pa su i retki pokušaji da se na sistematičan način dođe do informacija). </a:t>
            </a:r>
            <a:endParaRPr lang="en-US" dirty="0" smtClean="0"/>
          </a:p>
          <a:p>
            <a:r>
              <a:rPr lang="sr-Latn-CS" dirty="0" smtClean="0"/>
              <a:t>Nastavno osoblje je označeno kao jedan od velikih izvora problema (posebno na početku studija, ali i kasnije), zbog visokih zahteva, neizlaženja u susret potrebama studenata, neredovnih konsultacija i sl. Najčešće navođen resurs na koji se brucoši oslanjaju jesu stariji studenti. Posebno važnu ulogu u razmeni informacija, saveta i međusobnoj podršci imaju Internet i društvene mreže. Studentske službe i studentske organizacije ne igraju posebno važnu ulogu u procesu prikupljanja informacija i saveta i to predstavlja veoma otežavajuću okolnost za uspostavljanje svake buduće službe podrške studentima jer će ona morati da se oslanja na jedan od ova dva resursa. </a:t>
            </a:r>
            <a:endParaRPr lang="en-US" dirty="0" smtClean="0"/>
          </a:p>
          <a:p>
            <a:r>
              <a:rPr lang="sr-Latn-CS" b="1" dirty="0" smtClean="0"/>
              <a:t>Među studentima prevladavaju individualne strategije, tako da studenti sa većim humanim i socijalnim kapitalom brže i lakše dođu do informacija. Na taj način, samo se produbljuju nejednakosti koje projekat EQUI-ED želi da umanji</a:t>
            </a:r>
            <a:r>
              <a:rPr lang="sr-Latn-CS"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2092</Words>
  <Application>Microsoft Office PowerPoint</Application>
  <PresentationFormat>On-screen Show (4:3)</PresentationFormat>
  <Paragraphs>111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Potreba, ideja, i analiza opcija za razvoj službi za podršku studentima</vt:lpstr>
      <vt:lpstr>ZAŠTO SU POTREBNE SLUŽBE ZA PODRŠKU STUDENTIMA? 1</vt:lpstr>
      <vt:lpstr>ZAŠTO SU POTREBNE SLUŽBE ZA PODRŠKU STUDENTIMA? 2</vt:lpstr>
      <vt:lpstr>Analiza opcija za uspostavljanje službe za podršku studentima u Srbiji</vt:lpstr>
      <vt:lpstr>Postojeće prakse na univerzitetima u svetu</vt:lpstr>
      <vt:lpstr>Sistemi podrške na fakultetima</vt:lpstr>
      <vt:lpstr>Sistemi podrške na univerzitetima</vt:lpstr>
      <vt:lpstr>Problemi s kojima se studenti suočavaju i načini na koji ih rešavaju</vt:lpstr>
      <vt:lpstr>Predlog za uspostavljanje službe podrške studentima</vt:lpstr>
      <vt:lpstr>Mandat službi za podršku studentima</vt:lpstr>
      <vt:lpstr>Podela mandata fakulteti – univerzitet informisanje</vt:lpstr>
      <vt:lpstr>Podela mandata fakulteti – univerzitet savetovanje</vt:lpstr>
      <vt:lpstr>Modaliteti za uspostavljanje službi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Cvejk</dc:creator>
  <cp:lastModifiedBy>Cvejk</cp:lastModifiedBy>
  <cp:revision>15</cp:revision>
  <dcterms:created xsi:type="dcterms:W3CDTF">2013-11-15T09:31:54Z</dcterms:created>
  <dcterms:modified xsi:type="dcterms:W3CDTF">2015-04-16T14:07:15Z</dcterms:modified>
</cp:coreProperties>
</file>