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56" r:id="rId2"/>
    <p:sldId id="257" r:id="rId3"/>
    <p:sldId id="258" r:id="rId4"/>
    <p:sldId id="259" r:id="rId5"/>
    <p:sldId id="264" r:id="rId6"/>
    <p:sldId id="260" r:id="rId7"/>
    <p:sldId id="261" r:id="rId8"/>
    <p:sldId id="262" r:id="rId9"/>
    <p:sldId id="263" r:id="rId10"/>
  </p:sldIdLst>
  <p:sldSz cx="9144000" cy="6858000" type="screen4x3"/>
  <p:notesSz cx="6742113"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8971" y="0"/>
            <a:ext cx="2921582" cy="493713"/>
          </a:xfrm>
          <a:prstGeom prst="rect">
            <a:avLst/>
          </a:prstGeom>
        </p:spPr>
        <p:txBody>
          <a:bodyPr vert="horz" lIns="91440" tIns="45720" rIns="91440" bIns="45720" rtlCol="0"/>
          <a:lstStyle>
            <a:lvl1pPr algn="r">
              <a:defRPr sz="1200"/>
            </a:lvl1pPr>
          </a:lstStyle>
          <a:p>
            <a:fld id="{DBE6E5DF-4C4A-453B-8A34-A692EF4E4980}" type="datetimeFigureOut">
              <a:rPr lang="en-GB" smtClean="0"/>
              <a:t>20/05/2012</a:t>
            </a:fld>
            <a:endParaRPr lang="en-GB"/>
          </a:p>
        </p:txBody>
      </p:sp>
      <p:sp>
        <p:nvSpPr>
          <p:cNvPr id="4" name="Footer Placeholder 3"/>
          <p:cNvSpPr>
            <a:spLocks noGrp="1"/>
          </p:cNvSpPr>
          <p:nvPr>
            <p:ph type="ftr" sz="quarter" idx="2"/>
          </p:nvPr>
        </p:nvSpPr>
        <p:spPr>
          <a:xfrm>
            <a:off x="0" y="9378824"/>
            <a:ext cx="2921582" cy="49371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8971" y="9378824"/>
            <a:ext cx="2921582" cy="493713"/>
          </a:xfrm>
          <a:prstGeom prst="rect">
            <a:avLst/>
          </a:prstGeom>
        </p:spPr>
        <p:txBody>
          <a:bodyPr vert="horz" lIns="91440" tIns="45720" rIns="91440" bIns="45720" rtlCol="0" anchor="b"/>
          <a:lstStyle>
            <a:lvl1pPr algn="r">
              <a:defRPr sz="1200"/>
            </a:lvl1pPr>
          </a:lstStyle>
          <a:p>
            <a:fld id="{3EFE8F31-2037-4F76-9C81-9F1E9F914F27}" type="slidenum">
              <a:rPr lang="en-GB" smtClean="0"/>
              <a:t>‹#›</a:t>
            </a:fld>
            <a:endParaRPr lang="en-GB"/>
          </a:p>
        </p:txBody>
      </p:sp>
    </p:spTree>
    <p:extLst>
      <p:ext uri="{BB962C8B-B14F-4D97-AF65-F5344CB8AC3E}">
        <p14:creationId xmlns:p14="http://schemas.microsoft.com/office/powerpoint/2010/main" val="39791532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C46EA4E7-484E-4D5A-9D1A-1628972A9785}" type="datetimeFigureOut">
              <a:rPr lang="en-GB" smtClean="0"/>
              <a:pPr/>
              <a:t>20/05/2012</a:t>
            </a:fld>
            <a:endParaRPr lang="en-GB"/>
          </a:p>
        </p:txBody>
      </p:sp>
      <p:sp>
        <p:nvSpPr>
          <p:cNvPr id="20" name="Footer Placeholder 19"/>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6FFC1364-13E3-41D8-B8C8-F9926B6D8406}"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6EA4E7-484E-4D5A-9D1A-1628972A9785}" type="datetimeFigureOut">
              <a:rPr lang="en-GB" smtClean="0"/>
              <a:pPr/>
              <a:t>20/05/2012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FC1364-13E3-41D8-B8C8-F9926B6D840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6EA4E7-484E-4D5A-9D1A-1628972A9785}" type="datetimeFigureOut">
              <a:rPr lang="en-GB" smtClean="0"/>
              <a:pPr/>
              <a:t>20/05/2012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FC1364-13E3-41D8-B8C8-F9926B6D840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6EA4E7-484E-4D5A-9D1A-1628972A9785}" type="datetimeFigureOut">
              <a:rPr lang="en-GB" smtClean="0"/>
              <a:pPr/>
              <a:t>20/05/2012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FC1364-13E3-41D8-B8C8-F9926B6D840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46EA4E7-484E-4D5A-9D1A-1628972A9785}" type="datetimeFigureOut">
              <a:rPr lang="en-GB" smtClean="0"/>
              <a:pPr/>
              <a:t>20/05/2012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FC1364-13E3-41D8-B8C8-F9926B6D8406}"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6EA4E7-484E-4D5A-9D1A-1628972A9785}" type="datetimeFigureOut">
              <a:rPr lang="en-GB" smtClean="0"/>
              <a:pPr/>
              <a:t>20/05/2012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FC1364-13E3-41D8-B8C8-F9926B6D840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46EA4E7-484E-4D5A-9D1A-1628972A9785}" type="datetimeFigureOut">
              <a:rPr lang="en-GB" smtClean="0"/>
              <a:pPr/>
              <a:t>20/05/2012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FC1364-13E3-41D8-B8C8-F9926B6D840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46EA4E7-484E-4D5A-9D1A-1628972A9785}" type="datetimeFigureOut">
              <a:rPr lang="en-GB" smtClean="0"/>
              <a:pPr/>
              <a:t>20/05/2012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FC1364-13E3-41D8-B8C8-F9926B6D840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C46EA4E7-484E-4D5A-9D1A-1628972A9785}" type="datetimeFigureOut">
              <a:rPr lang="en-GB" smtClean="0"/>
              <a:pPr/>
              <a:t>20/05/2012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FC1364-13E3-41D8-B8C8-F9926B6D8406}"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6EA4E7-484E-4D5A-9D1A-1628972A9785}" type="datetimeFigureOut">
              <a:rPr lang="en-GB" smtClean="0"/>
              <a:pPr/>
              <a:t>20/05/2012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FC1364-13E3-41D8-B8C8-F9926B6D840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46EA4E7-484E-4D5A-9D1A-1628972A9785}" type="datetimeFigureOut">
              <a:rPr lang="en-GB" smtClean="0"/>
              <a:pPr/>
              <a:t>20/05/2012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FC1364-13E3-41D8-B8C8-F9926B6D8406}"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C46EA4E7-484E-4D5A-9D1A-1628972A9785}" type="datetimeFigureOut">
              <a:rPr lang="en-GB" smtClean="0"/>
              <a:pPr/>
              <a:t>20/05/2012</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6FFC1364-13E3-41D8-B8C8-F9926B6D8406}"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GB" sz="2400" b="1" dirty="0" smtClean="0">
                <a:effectLst/>
                <a:latin typeface="Arial" pitchFamily="34" charset="0"/>
                <a:cs typeface="Arial" pitchFamily="34" charset="0"/>
              </a:rPr>
              <a:t/>
            </a:r>
            <a:br>
              <a:rPr lang="en-GB" sz="2400" b="1" dirty="0" smtClean="0">
                <a:effectLst/>
                <a:latin typeface="Arial" pitchFamily="34" charset="0"/>
                <a:cs typeface="Arial" pitchFamily="34" charset="0"/>
              </a:rPr>
            </a:br>
            <a:r>
              <a:rPr lang="en-GB" sz="2400" dirty="0">
                <a:effectLst/>
                <a:latin typeface="Arial" pitchFamily="34" charset="0"/>
                <a:cs typeface="Arial" pitchFamily="34" charset="0"/>
              </a:rPr>
              <a:t/>
            </a:r>
            <a:br>
              <a:rPr lang="en-GB" sz="2400" dirty="0">
                <a:effectLst/>
                <a:latin typeface="Arial" pitchFamily="34" charset="0"/>
                <a:cs typeface="Arial" pitchFamily="34" charset="0"/>
              </a:rPr>
            </a:br>
            <a:r>
              <a:rPr lang="en-GB" sz="2400" dirty="0" smtClean="0">
                <a:effectLst/>
                <a:latin typeface="Arial" pitchFamily="34" charset="0"/>
                <a:cs typeface="Arial" pitchFamily="34" charset="0"/>
              </a:rPr>
              <a:t/>
            </a:r>
            <a:br>
              <a:rPr lang="en-GB" sz="2400" dirty="0" smtClean="0">
                <a:effectLst/>
                <a:latin typeface="Arial" pitchFamily="34" charset="0"/>
                <a:cs typeface="Arial" pitchFamily="34" charset="0"/>
              </a:rPr>
            </a:br>
            <a:r>
              <a:rPr lang="en-GB" sz="2400" dirty="0">
                <a:effectLst/>
                <a:latin typeface="Arial" pitchFamily="34" charset="0"/>
                <a:cs typeface="Arial" pitchFamily="34" charset="0"/>
              </a:rPr>
              <a:t/>
            </a:r>
            <a:br>
              <a:rPr lang="en-GB" sz="2400" dirty="0">
                <a:effectLst/>
                <a:latin typeface="Arial" pitchFamily="34" charset="0"/>
                <a:cs typeface="Arial" pitchFamily="34" charset="0"/>
              </a:rPr>
            </a:br>
            <a:r>
              <a:rPr lang="en-GB" sz="2400" dirty="0" smtClean="0">
                <a:effectLst/>
                <a:latin typeface="Arial" pitchFamily="34" charset="0"/>
                <a:cs typeface="Arial" pitchFamily="34" charset="0"/>
              </a:rPr>
              <a:t/>
            </a:r>
            <a:br>
              <a:rPr lang="en-GB" sz="2400" dirty="0" smtClean="0">
                <a:effectLst/>
                <a:latin typeface="Arial" pitchFamily="34" charset="0"/>
                <a:cs typeface="Arial" pitchFamily="34" charset="0"/>
              </a:rPr>
            </a:br>
            <a:r>
              <a:rPr lang="en-GB" sz="2400" dirty="0">
                <a:effectLst/>
                <a:latin typeface="Arial" pitchFamily="34" charset="0"/>
                <a:cs typeface="Arial" pitchFamily="34" charset="0"/>
              </a:rPr>
              <a:t/>
            </a:r>
            <a:br>
              <a:rPr lang="en-GB" sz="2400" dirty="0">
                <a:effectLst/>
                <a:latin typeface="Arial" pitchFamily="34" charset="0"/>
                <a:cs typeface="Arial" pitchFamily="34" charset="0"/>
              </a:rPr>
            </a:br>
            <a:r>
              <a:rPr lang="en-GB" sz="2400" dirty="0" smtClean="0">
                <a:effectLst/>
                <a:latin typeface="Arial" pitchFamily="34" charset="0"/>
                <a:cs typeface="Arial" pitchFamily="34" charset="0"/>
              </a:rPr>
              <a:t/>
            </a:r>
            <a:br>
              <a:rPr lang="en-GB" sz="2400" dirty="0" smtClean="0">
                <a:effectLst/>
                <a:latin typeface="Arial" pitchFamily="34" charset="0"/>
                <a:cs typeface="Arial" pitchFamily="34" charset="0"/>
              </a:rPr>
            </a:br>
            <a:r>
              <a:rPr lang="en-GB" sz="2400" dirty="0" smtClean="0">
                <a:effectLst/>
                <a:latin typeface="Arial" pitchFamily="34" charset="0"/>
                <a:cs typeface="Arial" pitchFamily="34" charset="0"/>
              </a:rPr>
              <a:t>E</a:t>
            </a:r>
            <a:r>
              <a:rPr lang="en-GB" sz="2400" b="1" dirty="0" smtClean="0">
                <a:effectLst/>
                <a:latin typeface="Arial" pitchFamily="34" charset="0"/>
                <a:cs typeface="Arial" pitchFamily="34" charset="0"/>
              </a:rPr>
              <a:t>QUAL </a:t>
            </a:r>
            <a:r>
              <a:rPr lang="en-GB" sz="2400" b="1" dirty="0">
                <a:effectLst/>
                <a:latin typeface="Arial" pitchFamily="34" charset="0"/>
                <a:cs typeface="Arial" pitchFamily="34" charset="0"/>
              </a:rPr>
              <a:t>ACCESS FOR ALL: STRENGTHENING THE SOCIAL DIMENSION FOR A STRONGER EUROPEAN HIGHER EDUCATION </a:t>
            </a:r>
            <a:r>
              <a:rPr lang="en-GB" sz="2400" dirty="0">
                <a:effectLst/>
                <a:latin typeface="Arial" pitchFamily="34" charset="0"/>
                <a:cs typeface="Arial" pitchFamily="34" charset="0"/>
              </a:rPr>
              <a:t/>
            </a:r>
            <a:br>
              <a:rPr lang="en-GB" sz="2400" dirty="0">
                <a:effectLst/>
                <a:latin typeface="Arial" pitchFamily="34" charset="0"/>
                <a:cs typeface="Arial" pitchFamily="34" charset="0"/>
              </a:rPr>
            </a:br>
            <a:r>
              <a:rPr lang="en-GB" sz="2400" dirty="0" smtClean="0">
                <a:effectLst/>
                <a:latin typeface="Arial" pitchFamily="34" charset="0"/>
                <a:cs typeface="Arial" pitchFamily="34" charset="0"/>
              </a:rPr>
              <a:t>TEMPUS Project: University of Nis, Serbia</a:t>
            </a:r>
            <a:endParaRPr lang="en-GB" sz="2400" dirty="0">
              <a:latin typeface="Arial" pitchFamily="34" charset="0"/>
              <a:cs typeface="Arial" pitchFamily="34" charset="0"/>
            </a:endParaRPr>
          </a:p>
        </p:txBody>
      </p:sp>
      <p:sp>
        <p:nvSpPr>
          <p:cNvPr id="3" name="Subtitle 2"/>
          <p:cNvSpPr>
            <a:spLocks noGrp="1"/>
          </p:cNvSpPr>
          <p:nvPr>
            <p:ph type="subTitle" idx="1"/>
          </p:nvPr>
        </p:nvSpPr>
        <p:spPr/>
        <p:txBody>
          <a:bodyPr/>
          <a:lstStyle/>
          <a:p>
            <a:pPr algn="ctr"/>
            <a:r>
              <a:rPr lang="en-GB" b="1" dirty="0"/>
              <a:t>Training Event: University of Roehampton</a:t>
            </a:r>
            <a:r>
              <a:rPr lang="en-GB" dirty="0"/>
              <a:t/>
            </a:r>
            <a:br>
              <a:rPr lang="en-GB" dirty="0"/>
            </a:br>
            <a:r>
              <a:rPr lang="en-GB" b="1" dirty="0"/>
              <a:t>21-25 May 2012</a:t>
            </a:r>
            <a:r>
              <a:rPr lang="en-GB" dirty="0"/>
              <a:t/>
            </a:r>
            <a:br>
              <a:rPr lang="en-GB" dirty="0"/>
            </a:br>
            <a:endParaRPr lang="en-GB" dirty="0"/>
          </a:p>
        </p:txBody>
      </p:sp>
    </p:spTree>
    <p:extLst>
      <p:ext uri="{BB962C8B-B14F-4D97-AF65-F5344CB8AC3E}">
        <p14:creationId xmlns:p14="http://schemas.microsoft.com/office/powerpoint/2010/main" val="933574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Monday 21 May Morning Session</a:t>
            </a:r>
            <a:br>
              <a:rPr lang="en-GB" dirty="0" smtClean="0"/>
            </a:br>
            <a:endParaRPr lang="en-GB" dirty="0"/>
          </a:p>
        </p:txBody>
      </p:sp>
      <p:sp>
        <p:nvSpPr>
          <p:cNvPr id="3" name="Content Placeholder 2"/>
          <p:cNvSpPr>
            <a:spLocks noGrp="1"/>
          </p:cNvSpPr>
          <p:nvPr>
            <p:ph idx="1"/>
          </p:nvPr>
        </p:nvSpPr>
        <p:spPr/>
        <p:txBody>
          <a:bodyPr>
            <a:normAutofit fontScale="70000" lnSpcReduction="20000"/>
          </a:bodyPr>
          <a:lstStyle/>
          <a:p>
            <a:pPr lvl="0"/>
            <a:r>
              <a:rPr lang="en-GB" dirty="0"/>
              <a:t>What are your expectations for the week? Use of </a:t>
            </a:r>
            <a:r>
              <a:rPr lang="en-GB" dirty="0" smtClean="0"/>
              <a:t>flip charts </a:t>
            </a:r>
            <a:r>
              <a:rPr lang="en-GB" dirty="0"/>
              <a:t>to </a:t>
            </a:r>
            <a:r>
              <a:rPr lang="en-GB" dirty="0" smtClean="0"/>
              <a:t>record </a:t>
            </a:r>
            <a:r>
              <a:rPr lang="en-GB" dirty="0"/>
              <a:t>thoughts and ideas.  Share these with the whole group. </a:t>
            </a:r>
          </a:p>
          <a:p>
            <a:pPr lvl="0"/>
            <a:r>
              <a:rPr lang="en-GB" dirty="0"/>
              <a:t>Discussion/group work – making connections/identifying disconnections with concerns and needs in the Serbian context and report </a:t>
            </a:r>
            <a:r>
              <a:rPr lang="en-GB" dirty="0" smtClean="0"/>
              <a:t>back; </a:t>
            </a:r>
            <a:r>
              <a:rPr lang="en-GB" dirty="0"/>
              <a:t>different perspectives </a:t>
            </a:r>
            <a:r>
              <a:rPr lang="en-GB" dirty="0" smtClean="0"/>
              <a:t>on </a:t>
            </a:r>
            <a:r>
              <a:rPr lang="en-GB" dirty="0"/>
              <a:t>equal access and widening participation </a:t>
            </a:r>
            <a:r>
              <a:rPr lang="en-GB" dirty="0" smtClean="0"/>
              <a:t>Questions/prompts</a:t>
            </a:r>
            <a:r>
              <a:rPr lang="en-GB" dirty="0"/>
              <a:t>: what is the existing situation in your country with respect to widening participation/equal access? What is the motivation to develop/improve on this situation? What are your views on ‘Equal Access’? What are other views on this? Is everyone in Serbia in favour of Equal Access? What are the arguments for and against?</a:t>
            </a:r>
          </a:p>
          <a:p>
            <a:pPr lvl="0"/>
            <a:r>
              <a:rPr lang="en-GB" dirty="0" smtClean="0"/>
              <a:t>Use flip charts to record your discussion</a:t>
            </a:r>
          </a:p>
          <a:p>
            <a:pPr lvl="0"/>
            <a:r>
              <a:rPr lang="en-GB" dirty="0" smtClean="0"/>
              <a:t>Feedback to the whole group - nominate a spokesperson from your group</a:t>
            </a:r>
            <a:endParaRPr lang="en-GB" dirty="0"/>
          </a:p>
          <a:p>
            <a:endParaRPr lang="en-GB" dirty="0"/>
          </a:p>
        </p:txBody>
      </p:sp>
    </p:spTree>
    <p:extLst>
      <p:ext uri="{BB962C8B-B14F-4D97-AF65-F5344CB8AC3E}">
        <p14:creationId xmlns:p14="http://schemas.microsoft.com/office/powerpoint/2010/main" val="729413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Monday 21 May Afternoon Session</a:t>
            </a:r>
            <a:endParaRPr lang="en-GB" dirty="0"/>
          </a:p>
        </p:txBody>
      </p:sp>
      <p:sp>
        <p:nvSpPr>
          <p:cNvPr id="3" name="Content Placeholder 2"/>
          <p:cNvSpPr>
            <a:spLocks noGrp="1"/>
          </p:cNvSpPr>
          <p:nvPr>
            <p:ph idx="1"/>
          </p:nvPr>
        </p:nvSpPr>
        <p:spPr/>
        <p:txBody>
          <a:bodyPr/>
          <a:lstStyle/>
          <a:p>
            <a:pPr lvl="0"/>
            <a:r>
              <a:rPr lang="en-GB" dirty="0"/>
              <a:t>Discussion/group work and feedback. </a:t>
            </a:r>
            <a:endParaRPr lang="en-GB" dirty="0" smtClean="0"/>
          </a:p>
          <a:p>
            <a:pPr lvl="0"/>
            <a:r>
              <a:rPr lang="en-GB" dirty="0" smtClean="0"/>
              <a:t>In </a:t>
            </a:r>
            <a:r>
              <a:rPr lang="en-GB" dirty="0"/>
              <a:t>small groups discuss the issues we have raised. </a:t>
            </a:r>
            <a:endParaRPr lang="en-GB" dirty="0" smtClean="0"/>
          </a:p>
          <a:p>
            <a:pPr lvl="0"/>
            <a:r>
              <a:rPr lang="en-GB" dirty="0" smtClean="0"/>
              <a:t>Identify </a:t>
            </a:r>
            <a:r>
              <a:rPr lang="en-GB" dirty="0"/>
              <a:t>one question or issue per group. Share </a:t>
            </a:r>
            <a:r>
              <a:rPr lang="en-GB" dirty="0" smtClean="0"/>
              <a:t>your questions/issues with the whole </a:t>
            </a:r>
            <a:r>
              <a:rPr lang="en-GB" dirty="0"/>
              <a:t>group.</a:t>
            </a:r>
          </a:p>
        </p:txBody>
      </p:sp>
    </p:spTree>
    <p:extLst>
      <p:ext uri="{BB962C8B-B14F-4D97-AF65-F5344CB8AC3E}">
        <p14:creationId xmlns:p14="http://schemas.microsoft.com/office/powerpoint/2010/main" val="1572183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Tuesday 22 May, morning activity</a:t>
            </a:r>
            <a:br>
              <a:rPr lang="en-GB" dirty="0" smtClean="0"/>
            </a:b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Consider the timeline of WP Policy with </a:t>
            </a:r>
            <a:r>
              <a:rPr lang="en-GB" dirty="0" err="1" smtClean="0"/>
              <a:t>PJB’s</a:t>
            </a:r>
            <a:r>
              <a:rPr lang="en-GB" dirty="0" smtClean="0"/>
              <a:t> presentation. </a:t>
            </a:r>
          </a:p>
          <a:p>
            <a:r>
              <a:rPr lang="en-GB" dirty="0" smtClean="0"/>
              <a:t>Reflect in writing the issues that concern you in relation to the Serbian context – what are the connections/disconnections with the English context? </a:t>
            </a:r>
          </a:p>
          <a:p>
            <a:r>
              <a:rPr lang="en-GB" dirty="0" smtClean="0"/>
              <a:t>In small groups, share some of your reflections. As a group, identify some key policy issues that need to be carefully considered in the Serbian context. Record these points on the flip chart paper provided. </a:t>
            </a:r>
          </a:p>
          <a:p>
            <a:r>
              <a:rPr lang="en-GB" dirty="0" smtClean="0"/>
              <a:t>Plenary discussion, drawing on points from small groups. </a:t>
            </a:r>
            <a:endParaRPr lang="en-GB" dirty="0"/>
          </a:p>
        </p:txBody>
      </p:sp>
    </p:spTree>
    <p:extLst>
      <p:ext uri="{BB962C8B-B14F-4D97-AF65-F5344CB8AC3E}">
        <p14:creationId xmlns:p14="http://schemas.microsoft.com/office/powerpoint/2010/main" val="3799468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Tuesday 22 May, afternoon activity</a:t>
            </a:r>
            <a:br>
              <a:rPr lang="en-GB"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Following afternoon presentations:</a:t>
            </a:r>
          </a:p>
          <a:p>
            <a:r>
              <a:rPr lang="en-US" dirty="0" smtClean="0"/>
              <a:t>In small groups of about 4-6, discuss the key issues emerging about the work of WP in the English context</a:t>
            </a:r>
          </a:p>
          <a:p>
            <a:r>
              <a:rPr lang="en-US" dirty="0" smtClean="0"/>
              <a:t>Relate these points to considerations of the Serbian context</a:t>
            </a:r>
          </a:p>
          <a:p>
            <a:r>
              <a:rPr lang="en-US" dirty="0" smtClean="0"/>
              <a:t>Identify some key points to note as you move forward to developing a WP framework in Serbia</a:t>
            </a:r>
          </a:p>
          <a:p>
            <a:r>
              <a:rPr lang="en-US" dirty="0" smtClean="0"/>
              <a:t>Plenary – share key points and discuss implications for action planning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t>Wednesday 23 May Morning </a:t>
            </a:r>
            <a:r>
              <a:rPr lang="en-GB" sz="3600" dirty="0"/>
              <a:t>Session</a:t>
            </a:r>
            <a:br>
              <a:rPr lang="en-GB" sz="3600" dirty="0"/>
            </a:br>
            <a:endParaRPr lang="en-GB" sz="3600" dirty="0"/>
          </a:p>
        </p:txBody>
      </p:sp>
      <p:sp>
        <p:nvSpPr>
          <p:cNvPr id="3" name="Content Placeholder 2"/>
          <p:cNvSpPr>
            <a:spLocks noGrp="1"/>
          </p:cNvSpPr>
          <p:nvPr>
            <p:ph idx="1"/>
          </p:nvPr>
        </p:nvSpPr>
        <p:spPr>
          <a:xfrm>
            <a:off x="1435608" y="1628800"/>
            <a:ext cx="7498080" cy="4619600"/>
          </a:xfrm>
        </p:spPr>
        <p:txBody>
          <a:bodyPr>
            <a:normAutofit fontScale="25000" lnSpcReduction="20000"/>
          </a:bodyPr>
          <a:lstStyle/>
          <a:p>
            <a:pPr marL="82296" indent="0">
              <a:buNone/>
            </a:pPr>
            <a:r>
              <a:rPr lang="en-GB" sz="5600" dirty="0"/>
              <a:t>Discussion/group work- use of extracts from research as basis of </a:t>
            </a:r>
            <a:r>
              <a:rPr lang="en-GB" sz="5600" dirty="0" smtClean="0"/>
              <a:t>discussion:- </a:t>
            </a:r>
            <a:r>
              <a:rPr lang="en-GB" sz="5600" b="1" dirty="0" smtClean="0"/>
              <a:t>The </a:t>
            </a:r>
            <a:r>
              <a:rPr lang="en-GB" sz="5600" b="1" dirty="0"/>
              <a:t>quotations </a:t>
            </a:r>
            <a:r>
              <a:rPr lang="en-GB" sz="5600" b="1" dirty="0" smtClean="0"/>
              <a:t>you have been given below </a:t>
            </a:r>
            <a:r>
              <a:rPr lang="en-GB" sz="5600" b="1" dirty="0"/>
              <a:t>come from: </a:t>
            </a:r>
            <a:r>
              <a:rPr lang="en-GB" sz="5600" b="1" i="1" dirty="0"/>
              <a:t>The socio-cultural and learning experiences of working class students in Higher Education ESRC </a:t>
            </a:r>
            <a:r>
              <a:rPr lang="en-GB" sz="5600" dirty="0"/>
              <a:t>(</a:t>
            </a:r>
            <a:r>
              <a:rPr lang="en-GB" sz="5600" dirty="0" smtClean="0"/>
              <a:t>RES-139-25-0208) </a:t>
            </a:r>
            <a:r>
              <a:rPr lang="en-GB" sz="5600" b="1" i="1" dirty="0" smtClean="0"/>
              <a:t>funded </a:t>
            </a:r>
            <a:r>
              <a:rPr lang="en-GB" sz="5600" b="1" i="1" dirty="0"/>
              <a:t>research project 2006-2008:</a:t>
            </a:r>
            <a:r>
              <a:rPr lang="en-GB" sz="5600" dirty="0"/>
              <a:t> </a:t>
            </a:r>
            <a:r>
              <a:rPr lang="en-GB" sz="5600" b="1" dirty="0"/>
              <a:t>Gill Crozier, University of Sunderland  </a:t>
            </a:r>
            <a:r>
              <a:rPr lang="en-GB" sz="5600" b="1" dirty="0" smtClean="0"/>
              <a:t>and Diane </a:t>
            </a:r>
            <a:r>
              <a:rPr lang="en-GB" sz="5600" b="1" dirty="0" err="1"/>
              <a:t>Reay</a:t>
            </a:r>
            <a:r>
              <a:rPr lang="en-GB" sz="5600" b="1" dirty="0"/>
              <a:t>, University of Cambridge</a:t>
            </a:r>
            <a:endParaRPr lang="en-GB" sz="5600" dirty="0"/>
          </a:p>
          <a:p>
            <a:pPr eaLnBrk="0" fontAlgn="base" hangingPunct="0"/>
            <a:r>
              <a:rPr lang="en-GB" sz="5600" b="1" dirty="0"/>
              <a:t> </a:t>
            </a:r>
            <a:r>
              <a:rPr lang="en-GB" sz="5600" b="1" dirty="0" smtClean="0"/>
              <a:t>They </a:t>
            </a:r>
            <a:r>
              <a:rPr lang="en-GB" sz="5600" b="1" dirty="0"/>
              <a:t>are grouped under sub-headings. Please read the quotations under each sub-heading  and use these questions to discuss the issues.</a:t>
            </a:r>
            <a:endParaRPr lang="en-GB" sz="5600" dirty="0"/>
          </a:p>
          <a:p>
            <a:pPr eaLnBrk="0" fontAlgn="base" hangingPunct="0"/>
            <a:endParaRPr lang="en-GB" sz="5600" b="1" dirty="0" smtClean="0"/>
          </a:p>
          <a:p>
            <a:pPr eaLnBrk="0" fontAlgn="base" hangingPunct="0"/>
            <a:r>
              <a:rPr lang="en-GB" sz="5600" b="1" dirty="0"/>
              <a:t> </a:t>
            </a:r>
            <a:r>
              <a:rPr lang="en-GB" sz="9600" b="1" dirty="0" smtClean="0"/>
              <a:t>What </a:t>
            </a:r>
            <a:r>
              <a:rPr lang="en-GB" sz="9600" b="1" dirty="0"/>
              <a:t>are the problems or concerns that the student is expressing?</a:t>
            </a:r>
            <a:endParaRPr lang="en-GB" sz="9600" dirty="0"/>
          </a:p>
          <a:p>
            <a:pPr lvl="0" eaLnBrk="0" fontAlgn="base" hangingPunct="0"/>
            <a:r>
              <a:rPr lang="en-GB" sz="9600" b="1" dirty="0"/>
              <a:t>Why do you think this may have come about?</a:t>
            </a:r>
            <a:endParaRPr lang="en-GB" sz="9600" dirty="0"/>
          </a:p>
          <a:p>
            <a:pPr lvl="0" eaLnBrk="0" fontAlgn="base" hangingPunct="0"/>
            <a:r>
              <a:rPr lang="en-GB" sz="9600" b="1" dirty="0"/>
              <a:t>What could the university do to support the student?</a:t>
            </a:r>
            <a:endParaRPr lang="en-GB" sz="9600" dirty="0"/>
          </a:p>
          <a:p>
            <a:pPr lvl="0" eaLnBrk="0" fontAlgn="base" hangingPunct="0"/>
            <a:r>
              <a:rPr lang="en-GB" sz="9600" b="1" dirty="0"/>
              <a:t>What could the tutor do to support the student?</a:t>
            </a:r>
            <a:endParaRPr lang="en-GB" sz="9600" dirty="0"/>
          </a:p>
          <a:p>
            <a:pPr lvl="0" eaLnBrk="0" fontAlgn="base" hangingPunct="0"/>
            <a:r>
              <a:rPr lang="en-GB" sz="9600" b="1" dirty="0"/>
              <a:t>How can the student help her/himself?</a:t>
            </a:r>
            <a:endParaRPr lang="en-GB" sz="9600" dirty="0"/>
          </a:p>
          <a:p>
            <a:pPr lvl="0" eaLnBrk="0" fontAlgn="base" hangingPunct="0"/>
            <a:r>
              <a:rPr lang="en-GB" sz="9600" b="1" dirty="0"/>
              <a:t>Do you recognise these problems for students that you teach/have taught/or know/have known?</a:t>
            </a:r>
            <a:endParaRPr lang="en-GB" sz="9600" dirty="0"/>
          </a:p>
          <a:p>
            <a:pPr marL="82296" indent="0" eaLnBrk="0" fontAlgn="base" hangingPunct="0">
              <a:buNone/>
            </a:pPr>
            <a:r>
              <a:rPr lang="en-GB" sz="9600" b="1" dirty="0"/>
              <a:t> </a:t>
            </a:r>
            <a:endParaRPr lang="en-GB" sz="9600" dirty="0"/>
          </a:p>
          <a:p>
            <a:pPr marL="82296" indent="0">
              <a:buNone/>
            </a:pPr>
            <a:endParaRPr lang="en-GB" dirty="0"/>
          </a:p>
        </p:txBody>
      </p:sp>
    </p:spTree>
    <p:extLst>
      <p:ext uri="{BB962C8B-B14F-4D97-AF65-F5344CB8AC3E}">
        <p14:creationId xmlns:p14="http://schemas.microsoft.com/office/powerpoint/2010/main" val="2705357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Wednesday 23 May </a:t>
            </a:r>
            <a:r>
              <a:rPr lang="en-GB" dirty="0" smtClean="0"/>
              <a:t>Afternoon Session</a:t>
            </a:r>
            <a:endParaRPr lang="en-GB" dirty="0"/>
          </a:p>
        </p:txBody>
      </p:sp>
      <p:sp>
        <p:nvSpPr>
          <p:cNvPr id="3" name="Content Placeholder 2"/>
          <p:cNvSpPr>
            <a:spLocks noGrp="1"/>
          </p:cNvSpPr>
          <p:nvPr>
            <p:ph idx="1"/>
          </p:nvPr>
        </p:nvSpPr>
        <p:spPr/>
        <p:txBody>
          <a:bodyPr>
            <a:normAutofit fontScale="85000" lnSpcReduction="20000"/>
          </a:bodyPr>
          <a:lstStyle/>
          <a:p>
            <a:pPr lvl="0"/>
            <a:r>
              <a:rPr lang="en-GB" dirty="0"/>
              <a:t>Questions and </a:t>
            </a:r>
            <a:r>
              <a:rPr lang="en-GB" dirty="0" smtClean="0"/>
              <a:t>answers: break </a:t>
            </a:r>
            <a:r>
              <a:rPr lang="en-GB" dirty="0"/>
              <a:t>into small groups to </a:t>
            </a:r>
            <a:r>
              <a:rPr lang="en-GB" dirty="0" smtClean="0"/>
              <a:t>briefly discuss the presentations. Identify some questions. </a:t>
            </a:r>
          </a:p>
          <a:p>
            <a:pPr lvl="0"/>
            <a:r>
              <a:rPr lang="en-GB" dirty="0" smtClean="0"/>
              <a:t>Raise </a:t>
            </a:r>
            <a:r>
              <a:rPr lang="en-GB" dirty="0"/>
              <a:t>questions with </a:t>
            </a:r>
            <a:r>
              <a:rPr lang="en-GB" dirty="0" smtClean="0"/>
              <a:t>Clare and the Student </a:t>
            </a:r>
            <a:r>
              <a:rPr lang="en-GB" dirty="0"/>
              <a:t>Ambassadors</a:t>
            </a:r>
          </a:p>
          <a:p>
            <a:pPr lvl="0"/>
            <a:r>
              <a:rPr lang="en-GB" dirty="0"/>
              <a:t>Tea</a:t>
            </a:r>
          </a:p>
          <a:p>
            <a:pPr lvl="0"/>
            <a:r>
              <a:rPr lang="en-GB" dirty="0"/>
              <a:t> Discussion/group </a:t>
            </a:r>
            <a:r>
              <a:rPr lang="en-GB" dirty="0" smtClean="0"/>
              <a:t>work- </a:t>
            </a:r>
            <a:r>
              <a:rPr lang="en-GB" dirty="0"/>
              <a:t>focus for discussion: would this system </a:t>
            </a:r>
            <a:r>
              <a:rPr lang="en-GB" dirty="0" smtClean="0"/>
              <a:t>of Student Ambassadors work </a:t>
            </a:r>
            <a:r>
              <a:rPr lang="en-GB" dirty="0"/>
              <a:t>in Serbia/for you?  What might be the problems and the possibilities? What kind of framework would you need to set this up?  What kinds of support and/or training would the students need to carry out this work? </a:t>
            </a:r>
          </a:p>
          <a:p>
            <a:endParaRPr lang="en-GB" dirty="0"/>
          </a:p>
        </p:txBody>
      </p:sp>
    </p:spTree>
    <p:extLst>
      <p:ext uri="{BB962C8B-B14F-4D97-AF65-F5344CB8AC3E}">
        <p14:creationId xmlns:p14="http://schemas.microsoft.com/office/powerpoint/2010/main" val="11263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Thursday 24 May Morning </a:t>
            </a:r>
            <a:r>
              <a:rPr lang="en-GB" dirty="0"/>
              <a:t>Session</a:t>
            </a:r>
          </a:p>
        </p:txBody>
      </p:sp>
      <p:sp>
        <p:nvSpPr>
          <p:cNvPr id="3" name="Content Placeholder 2"/>
          <p:cNvSpPr>
            <a:spLocks noGrp="1"/>
          </p:cNvSpPr>
          <p:nvPr>
            <p:ph idx="1"/>
          </p:nvPr>
        </p:nvSpPr>
        <p:spPr/>
        <p:txBody>
          <a:bodyPr/>
          <a:lstStyle/>
          <a:p>
            <a:pPr lvl="0"/>
            <a:r>
              <a:rPr lang="en-GB" dirty="0" smtClean="0"/>
              <a:t>Small group discussions of 3 – 4 reflect on key issues and considerations emerging from morning presentations</a:t>
            </a:r>
          </a:p>
          <a:p>
            <a:pPr lvl="0"/>
            <a:r>
              <a:rPr lang="en-GB" dirty="0" smtClean="0"/>
              <a:t>Reflective writing – keep a note of key issues you want to hold on to emerging from the morning sessions</a:t>
            </a:r>
          </a:p>
          <a:p>
            <a:pPr lvl="0"/>
            <a:r>
              <a:rPr lang="en-GB" dirty="0" smtClean="0"/>
              <a:t>Plenary – share one </a:t>
            </a:r>
            <a:r>
              <a:rPr lang="en-GB" smtClean="0"/>
              <a:t>key issue </a:t>
            </a:r>
            <a:r>
              <a:rPr lang="en-GB" dirty="0" smtClean="0"/>
              <a:t>from each group </a:t>
            </a:r>
          </a:p>
          <a:p>
            <a:pPr lvl="0"/>
            <a:endParaRPr lang="en-GB" dirty="0" smtClean="0"/>
          </a:p>
          <a:p>
            <a:endParaRPr lang="en-GB" dirty="0"/>
          </a:p>
        </p:txBody>
      </p:sp>
    </p:spTree>
    <p:extLst>
      <p:ext uri="{BB962C8B-B14F-4D97-AF65-F5344CB8AC3E}">
        <p14:creationId xmlns:p14="http://schemas.microsoft.com/office/powerpoint/2010/main" val="2807894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25 May Morning Session</a:t>
            </a:r>
            <a:endParaRPr lang="en-GB" dirty="0"/>
          </a:p>
        </p:txBody>
      </p:sp>
      <p:sp>
        <p:nvSpPr>
          <p:cNvPr id="3" name="Content Placeholder 2"/>
          <p:cNvSpPr>
            <a:spLocks noGrp="1"/>
          </p:cNvSpPr>
          <p:nvPr>
            <p:ph idx="1"/>
          </p:nvPr>
        </p:nvSpPr>
        <p:spPr/>
        <p:txBody>
          <a:bodyPr/>
          <a:lstStyle/>
          <a:p>
            <a:r>
              <a:rPr lang="en-GB" dirty="0"/>
              <a:t>Group work discussions on issues raised throughout the week  - identify three key issues that have been raised that </a:t>
            </a:r>
            <a:r>
              <a:rPr lang="en-GB" dirty="0" smtClean="0"/>
              <a:t>you have </a:t>
            </a:r>
            <a:r>
              <a:rPr lang="en-GB" dirty="0"/>
              <a:t>learnt </a:t>
            </a:r>
            <a:r>
              <a:rPr lang="en-GB" dirty="0" smtClean="0"/>
              <a:t>from and/or strongly </a:t>
            </a:r>
            <a:r>
              <a:rPr lang="en-GB" dirty="0"/>
              <a:t>relate to; what is the relevance for </a:t>
            </a:r>
            <a:r>
              <a:rPr lang="en-GB" dirty="0" smtClean="0"/>
              <a:t>your situation </a:t>
            </a:r>
            <a:r>
              <a:rPr lang="en-GB" dirty="0"/>
              <a:t>in the Serbian context? </a:t>
            </a:r>
            <a:r>
              <a:rPr lang="en-GB" dirty="0" smtClean="0"/>
              <a:t>What </a:t>
            </a:r>
            <a:r>
              <a:rPr lang="en-GB" dirty="0"/>
              <a:t>are the policy implications?  Use </a:t>
            </a:r>
            <a:r>
              <a:rPr lang="en-GB" dirty="0" smtClean="0"/>
              <a:t>flip </a:t>
            </a:r>
            <a:r>
              <a:rPr lang="en-GB" dirty="0"/>
              <a:t>chart </a:t>
            </a:r>
            <a:r>
              <a:rPr lang="en-GB" dirty="0" smtClean="0"/>
              <a:t>paper to record your discussions.</a:t>
            </a:r>
          </a:p>
          <a:p>
            <a:r>
              <a:rPr lang="en-GB" dirty="0" smtClean="0"/>
              <a:t>Report back to whole group. </a:t>
            </a:r>
            <a:endParaRPr lang="en-GB" dirty="0"/>
          </a:p>
        </p:txBody>
      </p:sp>
    </p:spTree>
    <p:extLst>
      <p:ext uri="{BB962C8B-B14F-4D97-AF65-F5344CB8AC3E}">
        <p14:creationId xmlns:p14="http://schemas.microsoft.com/office/powerpoint/2010/main" val="22764808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124</TotalTime>
  <Words>601</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       EQUAL ACCESS FOR ALL: STRENGTHENING THE SOCIAL DIMENSION FOR A STRONGER EUROPEAN HIGHER EDUCATION  TEMPUS Project: University of Nis, Serbia</vt:lpstr>
      <vt:lpstr>Monday 21 May Morning Session </vt:lpstr>
      <vt:lpstr>Monday 21 May Afternoon Session</vt:lpstr>
      <vt:lpstr>Tuesday 22 May, morning activity </vt:lpstr>
      <vt:lpstr>Tuesday 22 May, afternoon activity </vt:lpstr>
      <vt:lpstr>Wednesday 23 May Morning Session </vt:lpstr>
      <vt:lpstr>Wednesday 23 May Afternoon Session</vt:lpstr>
      <vt:lpstr>Thursday 24 May Morning Session</vt:lpstr>
      <vt:lpstr>Friday 25 May Morning Session</vt:lpstr>
    </vt:vector>
  </TitlesOfParts>
  <Company>Roehampton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TEMPUS  EQUAL ACCESS FOR ALL: STRENGTHENING THE SOCIAL DIMENSION FOR A STRONGER EUROPEAN HIGHER EDUCATION</dc:title>
  <dc:creator>Gill Crozier</dc:creator>
  <cp:lastModifiedBy>Gill Crozier</cp:lastModifiedBy>
  <cp:revision>11</cp:revision>
  <cp:lastPrinted>2012-05-19T12:15:19Z</cp:lastPrinted>
  <dcterms:created xsi:type="dcterms:W3CDTF">2012-05-19T11:52:36Z</dcterms:created>
  <dcterms:modified xsi:type="dcterms:W3CDTF">2012-05-20T08:43:11Z</dcterms:modified>
</cp:coreProperties>
</file>